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9"/>
  </p:notesMasterIdLst>
  <p:handoutMasterIdLst>
    <p:handoutMasterId r:id="rId20"/>
  </p:handoutMasterIdLst>
  <p:sldIdLst>
    <p:sldId id="257" r:id="rId2"/>
    <p:sldId id="275" r:id="rId3"/>
    <p:sldId id="314" r:id="rId4"/>
    <p:sldId id="313" r:id="rId5"/>
    <p:sldId id="315" r:id="rId6"/>
    <p:sldId id="256" r:id="rId7"/>
    <p:sldId id="258" r:id="rId8"/>
    <p:sldId id="265" r:id="rId9"/>
    <p:sldId id="259" r:id="rId10"/>
    <p:sldId id="260" r:id="rId11"/>
    <p:sldId id="261" r:id="rId12"/>
    <p:sldId id="311" r:id="rId13"/>
    <p:sldId id="308" r:id="rId14"/>
    <p:sldId id="262" r:id="rId15"/>
    <p:sldId id="266" r:id="rId16"/>
    <p:sldId id="310" r:id="rId17"/>
    <p:sldId id="295" r:id="rId18"/>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03" autoAdjust="0"/>
  </p:normalViewPr>
  <p:slideViewPr>
    <p:cSldViewPr>
      <p:cViewPr varScale="1">
        <p:scale>
          <a:sx n="105" d="100"/>
          <a:sy n="105" d="100"/>
        </p:scale>
        <p:origin x="171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_CUH_Cursos\QUIM3004\Expto_Cinetica_ROM\Datos_Pedro_Sanchez.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_CUH_Cursos\QUIM3004\Expto_Cinetica_ROM\Datos_Pedro_Sanchez.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_CUH_Cursos\QUIM3004\Expto_Cinetica_ROM\Datos_Pedro_Sanchez.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851859426662575"/>
          <c:y val="7.6638732055599151E-2"/>
          <c:w val="0.7552592289600164"/>
          <c:h val="0.70397829630682751"/>
        </c:manualLayout>
      </c:layout>
      <c:scatterChart>
        <c:scatterStyle val="lineMarker"/>
        <c:varyColors val="0"/>
        <c:ser>
          <c:idx val="0"/>
          <c:order val="0"/>
          <c:spPr>
            <a:ln w="19050" cap="rnd">
              <a:noFill/>
              <a:round/>
            </a:ln>
            <a:effectLst/>
          </c:spPr>
          <c:marker>
            <c:symbol val="circle"/>
            <c:size val="5"/>
            <c:spPr>
              <a:solidFill>
                <a:srgbClr val="FF0000"/>
              </a:solidFill>
              <a:ln w="9525">
                <a:solidFill>
                  <a:schemeClr val="accent1"/>
                </a:solidFill>
              </a:ln>
              <a:effectLst/>
            </c:spPr>
          </c:marker>
          <c:xVal>
            <c:numRef>
              <c:f>Espectrometro!$A$3:$A$44</c:f>
              <c:numCache>
                <c:formatCode>General</c:formatCode>
                <c:ptCount val="42"/>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pt idx="21">
                  <c:v>315</c:v>
                </c:pt>
                <c:pt idx="22">
                  <c:v>330</c:v>
                </c:pt>
                <c:pt idx="23">
                  <c:v>345</c:v>
                </c:pt>
                <c:pt idx="24">
                  <c:v>360</c:v>
                </c:pt>
                <c:pt idx="25">
                  <c:v>375</c:v>
                </c:pt>
                <c:pt idx="26">
                  <c:v>390</c:v>
                </c:pt>
                <c:pt idx="27">
                  <c:v>405</c:v>
                </c:pt>
                <c:pt idx="28">
                  <c:v>420</c:v>
                </c:pt>
                <c:pt idx="29">
                  <c:v>435</c:v>
                </c:pt>
                <c:pt idx="30">
                  <c:v>450</c:v>
                </c:pt>
                <c:pt idx="31">
                  <c:v>465</c:v>
                </c:pt>
                <c:pt idx="32">
                  <c:v>480</c:v>
                </c:pt>
                <c:pt idx="33">
                  <c:v>495</c:v>
                </c:pt>
                <c:pt idx="34">
                  <c:v>510</c:v>
                </c:pt>
                <c:pt idx="35">
                  <c:v>525</c:v>
                </c:pt>
                <c:pt idx="36">
                  <c:v>540</c:v>
                </c:pt>
                <c:pt idx="37">
                  <c:v>555</c:v>
                </c:pt>
                <c:pt idx="38">
                  <c:v>570</c:v>
                </c:pt>
                <c:pt idx="39">
                  <c:v>585</c:v>
                </c:pt>
                <c:pt idx="40">
                  <c:v>600</c:v>
                </c:pt>
                <c:pt idx="41">
                  <c:v>615</c:v>
                </c:pt>
              </c:numCache>
            </c:numRef>
          </c:xVal>
          <c:yVal>
            <c:numRef>
              <c:f>Espectrometro!$B$3:$B$44</c:f>
              <c:numCache>
                <c:formatCode>General</c:formatCode>
                <c:ptCount val="42"/>
                <c:pt idx="0">
                  <c:v>1.032</c:v>
                </c:pt>
                <c:pt idx="1">
                  <c:v>0.98799999999999999</c:v>
                </c:pt>
                <c:pt idx="2">
                  <c:v>0.874</c:v>
                </c:pt>
                <c:pt idx="3">
                  <c:v>0.81699999999999995</c:v>
                </c:pt>
                <c:pt idx="4">
                  <c:v>0.74099999999999999</c:v>
                </c:pt>
                <c:pt idx="5">
                  <c:v>0.68400000000000005</c:v>
                </c:pt>
                <c:pt idx="6">
                  <c:v>0.624</c:v>
                </c:pt>
                <c:pt idx="7">
                  <c:v>0.57299999999999995</c:v>
                </c:pt>
                <c:pt idx="8">
                  <c:v>0.52100000000000002</c:v>
                </c:pt>
                <c:pt idx="9">
                  <c:v>0.47899999999999998</c:v>
                </c:pt>
                <c:pt idx="10">
                  <c:v>0.438</c:v>
                </c:pt>
                <c:pt idx="11">
                  <c:v>0.39900000000000002</c:v>
                </c:pt>
                <c:pt idx="12">
                  <c:v>0.36799999999999999</c:v>
                </c:pt>
                <c:pt idx="13">
                  <c:v>0.32600000000000001</c:v>
                </c:pt>
                <c:pt idx="14">
                  <c:v>0.30099999999999999</c:v>
                </c:pt>
                <c:pt idx="15">
                  <c:v>0.27800000000000002</c:v>
                </c:pt>
                <c:pt idx="16">
                  <c:v>0.249</c:v>
                </c:pt>
                <c:pt idx="17">
                  <c:v>0.23</c:v>
                </c:pt>
                <c:pt idx="18">
                  <c:v>0.20499999999999999</c:v>
                </c:pt>
                <c:pt idx="19">
                  <c:v>0.19</c:v>
                </c:pt>
                <c:pt idx="20">
                  <c:v>0.17199999999999999</c:v>
                </c:pt>
                <c:pt idx="21">
                  <c:v>0.156</c:v>
                </c:pt>
                <c:pt idx="22">
                  <c:v>0.14499999999999999</c:v>
                </c:pt>
                <c:pt idx="23">
                  <c:v>0.124</c:v>
                </c:pt>
                <c:pt idx="24">
                  <c:v>0.115</c:v>
                </c:pt>
                <c:pt idx="25">
                  <c:v>0.105</c:v>
                </c:pt>
                <c:pt idx="26">
                  <c:v>0.09</c:v>
                </c:pt>
                <c:pt idx="27">
                  <c:v>0.08</c:v>
                </c:pt>
                <c:pt idx="28">
                  <c:v>6.9000000000000006E-2</c:v>
                </c:pt>
                <c:pt idx="29">
                  <c:v>6.2E-2</c:v>
                </c:pt>
                <c:pt idx="30">
                  <c:v>5.7000000000000002E-2</c:v>
                </c:pt>
                <c:pt idx="31">
                  <c:v>0.05</c:v>
                </c:pt>
                <c:pt idx="32">
                  <c:v>4.3999999999999997E-2</c:v>
                </c:pt>
                <c:pt idx="33">
                  <c:v>3.9E-2</c:v>
                </c:pt>
                <c:pt idx="34">
                  <c:v>3.4000000000000002E-2</c:v>
                </c:pt>
                <c:pt idx="35">
                  <c:v>0.03</c:v>
                </c:pt>
                <c:pt idx="36">
                  <c:v>2.5999999999999999E-2</c:v>
                </c:pt>
                <c:pt idx="37">
                  <c:v>2.3E-2</c:v>
                </c:pt>
                <c:pt idx="38">
                  <c:v>1.9E-2</c:v>
                </c:pt>
                <c:pt idx="39">
                  <c:v>1.7000000000000001E-2</c:v>
                </c:pt>
                <c:pt idx="40">
                  <c:v>1.4999999999999999E-2</c:v>
                </c:pt>
                <c:pt idx="41">
                  <c:v>1.2999999999999999E-2</c:v>
                </c:pt>
              </c:numCache>
            </c:numRef>
          </c:yVal>
          <c:smooth val="0"/>
          <c:extLst>
            <c:ext xmlns:c16="http://schemas.microsoft.com/office/drawing/2014/chart" uri="{C3380CC4-5D6E-409C-BE32-E72D297353CC}">
              <c16:uniqueId val="{00000000-C083-4286-83D0-30EA8C3A55B5}"/>
            </c:ext>
          </c:extLst>
        </c:ser>
        <c:dLbls>
          <c:showLegendKey val="0"/>
          <c:showVal val="0"/>
          <c:showCatName val="0"/>
          <c:showSerName val="0"/>
          <c:showPercent val="0"/>
          <c:showBubbleSize val="0"/>
        </c:dLbls>
        <c:axId val="697381712"/>
        <c:axId val="697380728"/>
      </c:scatterChart>
      <c:valAx>
        <c:axId val="697381712"/>
        <c:scaling>
          <c:orientation val="minMax"/>
          <c:max val="700"/>
          <c:min val="0"/>
        </c:scaling>
        <c:delete val="0"/>
        <c:axPos val="b"/>
        <c:title>
          <c:tx>
            <c:rich>
              <a:bodyPr rot="0" spcFirstLastPara="1" vertOverflow="ellipsis" vert="horz" wrap="square" anchor="ctr" anchorCtr="1"/>
              <a:lstStyle/>
              <a:p>
                <a:pPr>
                  <a:defRPr sz="1000" b="0" i="0" u="none" strike="noStrike" kern="1200" baseline="0">
                    <a:solidFill>
                      <a:srgbClr val="000000"/>
                    </a:solidFill>
                    <a:latin typeface="Calibri"/>
                    <a:ea typeface="Calibri"/>
                    <a:cs typeface="Calibri"/>
                  </a:defRPr>
                </a:pPr>
                <a:r>
                  <a:rPr lang="en-US"/>
                  <a:t>tiempo (s)</a:t>
                </a:r>
              </a:p>
            </c:rich>
          </c:tx>
          <c:overlay val="0"/>
          <c:spPr>
            <a:noFill/>
            <a:ln>
              <a:noFill/>
            </a:ln>
            <a:effectLst/>
          </c:spPr>
          <c:txPr>
            <a:bodyPr rot="0" spcFirstLastPara="1" vertOverflow="ellipsis" vert="horz" wrap="square" anchor="ctr" anchorCtr="1"/>
            <a:lstStyle/>
            <a:p>
              <a:pPr>
                <a:defRPr sz="1000" b="0" i="0" u="none" strike="noStrike" kern="1200" baseline="0">
                  <a:solidFill>
                    <a:srgbClr val="000000"/>
                  </a:solidFill>
                  <a:latin typeface="Calibri"/>
                  <a:ea typeface="Calibri"/>
                  <a:cs typeface="Calibri"/>
                </a:defRPr>
              </a:pPr>
              <a:endParaRPr lang="es-PR"/>
            </a:p>
          </c:txPr>
        </c:title>
        <c:numFmt formatCode="General" sourceLinked="1"/>
        <c:majorTickMark val="in"/>
        <c:minorTickMark val="in"/>
        <c:tickLblPos val="nextTo"/>
        <c:spPr>
          <a:noFill/>
          <a:ln w="952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Calibri"/>
                <a:ea typeface="Calibri"/>
                <a:cs typeface="Calibri"/>
              </a:defRPr>
            </a:pPr>
            <a:endParaRPr lang="es-PR"/>
          </a:p>
        </c:txPr>
        <c:crossAx val="697380728"/>
        <c:crosses val="autoZero"/>
        <c:crossBetween val="midCat"/>
        <c:majorUnit val="100"/>
        <c:minorUnit val="20"/>
      </c:valAx>
      <c:valAx>
        <c:axId val="697380728"/>
        <c:scaling>
          <c:orientation val="minMax"/>
          <c:max val="1.2"/>
          <c:min val="0"/>
        </c:scaling>
        <c:delete val="0"/>
        <c:axPos val="l"/>
        <c:title>
          <c:tx>
            <c:rich>
              <a:bodyPr rot="-5400000" spcFirstLastPara="1" vertOverflow="ellipsis" vert="horz" wrap="square" anchor="ctr" anchorCtr="1"/>
              <a:lstStyle/>
              <a:p>
                <a:pPr>
                  <a:defRPr sz="1000" b="0" i="0" u="none" strike="noStrike" kern="1200" baseline="0">
                    <a:solidFill>
                      <a:srgbClr val="000000"/>
                    </a:solidFill>
                    <a:latin typeface="Calibri"/>
                    <a:ea typeface="Calibri"/>
                    <a:cs typeface="Calibri"/>
                  </a:defRPr>
                </a:pPr>
                <a:r>
                  <a:rPr lang="en-US"/>
                  <a:t>Absorbancia</a:t>
                </a:r>
              </a:p>
            </c:rich>
          </c:tx>
          <c:overlay val="0"/>
          <c:spPr>
            <a:noFill/>
            <a:ln>
              <a:noFill/>
            </a:ln>
            <a:effectLst/>
          </c:spPr>
          <c:txPr>
            <a:bodyPr rot="-5400000" spcFirstLastPara="1" vertOverflow="ellipsis" vert="horz" wrap="square" anchor="ctr" anchorCtr="1"/>
            <a:lstStyle/>
            <a:p>
              <a:pPr>
                <a:defRPr sz="1000" b="0" i="0" u="none" strike="noStrike" kern="1200" baseline="0">
                  <a:solidFill>
                    <a:srgbClr val="000000"/>
                  </a:solidFill>
                  <a:latin typeface="Calibri"/>
                  <a:ea typeface="Calibri"/>
                  <a:cs typeface="Calibri"/>
                </a:defRPr>
              </a:pPr>
              <a:endParaRPr lang="es-PR"/>
            </a:p>
          </c:txPr>
        </c:title>
        <c:numFmt formatCode="#,##0.00" sourceLinked="0"/>
        <c:majorTickMark val="in"/>
        <c:minorTickMark val="in"/>
        <c:tickLblPos val="nextTo"/>
        <c:spPr>
          <a:noFill/>
          <a:ln w="952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Calibri"/>
                <a:ea typeface="Calibri"/>
                <a:cs typeface="Calibri"/>
              </a:defRPr>
            </a:pPr>
            <a:endParaRPr lang="es-PR"/>
          </a:p>
        </c:txPr>
        <c:crossAx val="697381712"/>
        <c:crosses val="autoZero"/>
        <c:crossBetween val="midCat"/>
        <c:majorUnit val="0.2"/>
        <c:minorUnit val="0.04"/>
      </c:valAx>
      <c:spPr>
        <a:noFill/>
        <a:ln w="9525" cmpd="sng">
          <a:solidFill>
            <a:srgbClr val="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noFill/>
      <a:round/>
    </a:ln>
    <a:effectLst/>
  </c:spPr>
  <c:txPr>
    <a:bodyPr/>
    <a:lstStyle/>
    <a:p>
      <a:pPr>
        <a:defRPr sz="1000">
          <a:solidFill>
            <a:srgbClr val="000000"/>
          </a:solidFill>
          <a:latin typeface="Calibri"/>
          <a:ea typeface="Calibri"/>
          <a:cs typeface="Calibri"/>
        </a:defRPr>
      </a:pPr>
      <a:endParaRPr lang="es-P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81640931247231"/>
          <c:y val="7.6205212420262514E-2"/>
          <c:w val="0.7259614139141698"/>
          <c:h val="0.69999612689830393"/>
        </c:manualLayout>
      </c:layout>
      <c:scatterChart>
        <c:scatterStyle val="lineMarker"/>
        <c:varyColors val="0"/>
        <c:ser>
          <c:idx val="0"/>
          <c:order val="0"/>
          <c:spPr>
            <a:ln w="25400" cap="rnd">
              <a:noFill/>
              <a:round/>
            </a:ln>
            <a:effectLst/>
          </c:spPr>
          <c:marker>
            <c:symbol val="circle"/>
            <c:size val="5"/>
            <c:spPr>
              <a:solidFill>
                <a:schemeClr val="accent6"/>
              </a:solidFill>
              <a:ln w="9525">
                <a:solidFill>
                  <a:schemeClr val="tx1"/>
                </a:solidFill>
              </a:ln>
              <a:effectLst/>
            </c:spPr>
          </c:marker>
          <c:xVal>
            <c:numRef>
              <c:f>Espectrometro!$A$3:$A$44</c:f>
              <c:numCache>
                <c:formatCode>General</c:formatCode>
                <c:ptCount val="42"/>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pt idx="21">
                  <c:v>315</c:v>
                </c:pt>
                <c:pt idx="22">
                  <c:v>330</c:v>
                </c:pt>
                <c:pt idx="23">
                  <c:v>345</c:v>
                </c:pt>
                <c:pt idx="24">
                  <c:v>360</c:v>
                </c:pt>
                <c:pt idx="25">
                  <c:v>375</c:v>
                </c:pt>
                <c:pt idx="26">
                  <c:v>390</c:v>
                </c:pt>
                <c:pt idx="27">
                  <c:v>405</c:v>
                </c:pt>
                <c:pt idx="28">
                  <c:v>420</c:v>
                </c:pt>
                <c:pt idx="29">
                  <c:v>435</c:v>
                </c:pt>
                <c:pt idx="30">
                  <c:v>450</c:v>
                </c:pt>
                <c:pt idx="31">
                  <c:v>465</c:v>
                </c:pt>
                <c:pt idx="32">
                  <c:v>480</c:v>
                </c:pt>
                <c:pt idx="33">
                  <c:v>495</c:v>
                </c:pt>
                <c:pt idx="34">
                  <c:v>510</c:v>
                </c:pt>
                <c:pt idx="35">
                  <c:v>525</c:v>
                </c:pt>
                <c:pt idx="36">
                  <c:v>540</c:v>
                </c:pt>
                <c:pt idx="37">
                  <c:v>555</c:v>
                </c:pt>
                <c:pt idx="38">
                  <c:v>570</c:v>
                </c:pt>
                <c:pt idx="39">
                  <c:v>585</c:v>
                </c:pt>
                <c:pt idx="40">
                  <c:v>600</c:v>
                </c:pt>
                <c:pt idx="41">
                  <c:v>615</c:v>
                </c:pt>
              </c:numCache>
            </c:numRef>
          </c:xVal>
          <c:yVal>
            <c:numRef>
              <c:f>Espectrometro!$C$3:$C$44</c:f>
              <c:numCache>
                <c:formatCode>0.000</c:formatCode>
                <c:ptCount val="42"/>
                <c:pt idx="0">
                  <c:v>1.3679697291192561E-2</c:v>
                </c:pt>
                <c:pt idx="1">
                  <c:v>-5.2430554123718831E-3</c:v>
                </c:pt>
                <c:pt idx="2">
                  <c:v>-5.8488567365596968E-2</c:v>
                </c:pt>
                <c:pt idx="3">
                  <c:v>-8.7777943467584538E-2</c:v>
                </c:pt>
                <c:pt idx="4">
                  <c:v>-0.13018179202067184</c:v>
                </c:pt>
                <c:pt idx="5">
                  <c:v>-0.16494389827988373</c:v>
                </c:pt>
                <c:pt idx="6">
                  <c:v>-0.20481541031757602</c:v>
                </c:pt>
                <c:pt idx="7">
                  <c:v>-0.24184537803261005</c:v>
                </c:pt>
                <c:pt idx="8">
                  <c:v>-0.2831622767004755</c:v>
                </c:pt>
                <c:pt idx="9">
                  <c:v>-0.31966448658543678</c:v>
                </c:pt>
                <c:pt idx="10">
                  <c:v>-0.35852588949590047</c:v>
                </c:pt>
                <c:pt idx="11">
                  <c:v>-0.39902710431325172</c:v>
                </c:pt>
                <c:pt idx="12">
                  <c:v>-0.43415218132648237</c:v>
                </c:pt>
                <c:pt idx="13">
                  <c:v>-0.48678239993206096</c:v>
                </c:pt>
                <c:pt idx="14">
                  <c:v>-0.52143350440615666</c:v>
                </c:pt>
                <c:pt idx="15" formatCode="General">
                  <c:v>-0.55595520408192367</c:v>
                </c:pt>
                <c:pt idx="16" formatCode="General">
                  <c:v>-0.60380065290426366</c:v>
                </c:pt>
                <c:pt idx="17" formatCode="General">
                  <c:v>-0.63827216398240705</c:v>
                </c:pt>
                <c:pt idx="18" formatCode="General">
                  <c:v>-0.68824613894424569</c:v>
                </c:pt>
                <c:pt idx="19" formatCode="General">
                  <c:v>-0.72124639904717103</c:v>
                </c:pt>
                <c:pt idx="20" formatCode="General">
                  <c:v>-0.76447155309245107</c:v>
                </c:pt>
                <c:pt idx="21" formatCode="General">
                  <c:v>-0.80687540164553839</c:v>
                </c:pt>
                <c:pt idx="22" formatCode="General">
                  <c:v>-0.83863199776502517</c:v>
                </c:pt>
                <c:pt idx="23" formatCode="General">
                  <c:v>-0.90657831483776496</c:v>
                </c:pt>
                <c:pt idx="24" formatCode="General">
                  <c:v>-0.9393021596463883</c:v>
                </c:pt>
                <c:pt idx="25" formatCode="General">
                  <c:v>-0.97881070093006195</c:v>
                </c:pt>
                <c:pt idx="26" formatCode="General">
                  <c:v>-1.0457574905606752</c:v>
                </c:pt>
                <c:pt idx="27" formatCode="General">
                  <c:v>-1.0969100130080565</c:v>
                </c:pt>
                <c:pt idx="28" formatCode="General">
                  <c:v>-1.1611509092627446</c:v>
                </c:pt>
                <c:pt idx="29" formatCode="General">
                  <c:v>-1.2076083105017461</c:v>
                </c:pt>
                <c:pt idx="30" formatCode="General">
                  <c:v>-1.2441251443275085</c:v>
                </c:pt>
                <c:pt idx="31" formatCode="General">
                  <c:v>-1.3010299956639813</c:v>
                </c:pt>
                <c:pt idx="32" formatCode="General">
                  <c:v>-1.3565473235138126</c:v>
                </c:pt>
                <c:pt idx="33" formatCode="General">
                  <c:v>-1.4089353929735009</c:v>
                </c:pt>
                <c:pt idx="34" formatCode="General">
                  <c:v>-1.4685210829577449</c:v>
                </c:pt>
                <c:pt idx="35" formatCode="General">
                  <c:v>-1.5228787452803376</c:v>
                </c:pt>
                <c:pt idx="36" formatCode="General">
                  <c:v>-1.585026652029182</c:v>
                </c:pt>
                <c:pt idx="37" formatCode="General">
                  <c:v>-1.6382721639824072</c:v>
                </c:pt>
                <c:pt idx="38" formatCode="General">
                  <c:v>-1.7212463990471711</c:v>
                </c:pt>
                <c:pt idx="39" formatCode="General">
                  <c:v>-1.7695510786217261</c:v>
                </c:pt>
                <c:pt idx="40" formatCode="General">
                  <c:v>-1.8239087409443189</c:v>
                </c:pt>
                <c:pt idx="41" formatCode="General">
                  <c:v>-1.8860566476931633</c:v>
                </c:pt>
              </c:numCache>
            </c:numRef>
          </c:yVal>
          <c:smooth val="0"/>
          <c:extLst>
            <c:ext xmlns:c16="http://schemas.microsoft.com/office/drawing/2014/chart" uri="{C3380CC4-5D6E-409C-BE32-E72D297353CC}">
              <c16:uniqueId val="{00000000-2FA1-4D93-8730-C010E890D3DD}"/>
            </c:ext>
          </c:extLst>
        </c:ser>
        <c:dLbls>
          <c:showLegendKey val="0"/>
          <c:showVal val="0"/>
          <c:showCatName val="0"/>
          <c:showSerName val="0"/>
          <c:showPercent val="0"/>
          <c:showBubbleSize val="0"/>
        </c:dLbls>
        <c:axId val="697381712"/>
        <c:axId val="697380728"/>
      </c:scatterChart>
      <c:valAx>
        <c:axId val="697381712"/>
        <c:scaling>
          <c:orientation val="minMax"/>
          <c:max val="700"/>
          <c:min val="0"/>
        </c:scaling>
        <c:delete val="0"/>
        <c:axPos val="b"/>
        <c:title>
          <c:tx>
            <c:rich>
              <a:bodyPr rot="0" spcFirstLastPara="1" vertOverflow="ellipsis" vert="horz" wrap="square" anchor="ctr" anchorCtr="1"/>
              <a:lstStyle/>
              <a:p>
                <a:pPr>
                  <a:defRPr sz="1000" b="0" i="0" u="none" strike="noStrike" kern="1200" baseline="0">
                    <a:solidFill>
                      <a:srgbClr val="000000"/>
                    </a:solidFill>
                    <a:latin typeface="Calibri"/>
                    <a:ea typeface="Calibri"/>
                    <a:cs typeface="Calibri"/>
                  </a:defRPr>
                </a:pPr>
                <a:r>
                  <a:rPr lang="en-US"/>
                  <a:t>tiempo (s)</a:t>
                </a:r>
              </a:p>
            </c:rich>
          </c:tx>
          <c:overlay val="0"/>
          <c:spPr>
            <a:noFill/>
            <a:ln>
              <a:noFill/>
            </a:ln>
            <a:effectLst/>
          </c:spPr>
          <c:txPr>
            <a:bodyPr rot="0" spcFirstLastPara="1" vertOverflow="ellipsis" vert="horz" wrap="square" anchor="ctr" anchorCtr="1"/>
            <a:lstStyle/>
            <a:p>
              <a:pPr>
                <a:defRPr sz="1000" b="0" i="0" u="none" strike="noStrike" kern="1200" baseline="0">
                  <a:solidFill>
                    <a:srgbClr val="000000"/>
                  </a:solidFill>
                  <a:latin typeface="Calibri"/>
                  <a:ea typeface="Calibri"/>
                  <a:cs typeface="Calibri"/>
                </a:defRPr>
              </a:pPr>
              <a:endParaRPr lang="es-PR"/>
            </a:p>
          </c:txPr>
        </c:title>
        <c:numFmt formatCode="General" sourceLinked="1"/>
        <c:majorTickMark val="in"/>
        <c:minorTickMark val="in"/>
        <c:tickLblPos val="nextTo"/>
        <c:spPr>
          <a:noFill/>
          <a:ln w="952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Calibri"/>
                <a:ea typeface="Calibri"/>
                <a:cs typeface="Calibri"/>
              </a:defRPr>
            </a:pPr>
            <a:endParaRPr lang="es-PR"/>
          </a:p>
        </c:txPr>
        <c:crossAx val="697380728"/>
        <c:crossesAt val="-2"/>
        <c:crossBetween val="midCat"/>
        <c:majorUnit val="100"/>
        <c:minorUnit val="20"/>
      </c:valAx>
      <c:valAx>
        <c:axId val="697380728"/>
        <c:scaling>
          <c:orientation val="minMax"/>
          <c:max val="0.5"/>
          <c:min val="-2"/>
        </c:scaling>
        <c:delete val="0"/>
        <c:axPos val="l"/>
        <c:title>
          <c:tx>
            <c:rich>
              <a:bodyPr rot="-5400000" spcFirstLastPara="1" vertOverflow="ellipsis" vert="horz" wrap="square" anchor="ctr" anchorCtr="1"/>
              <a:lstStyle/>
              <a:p>
                <a:pPr>
                  <a:defRPr sz="1000" b="0" i="0" u="none" strike="noStrike" kern="1200" baseline="0">
                    <a:solidFill>
                      <a:srgbClr val="000000"/>
                    </a:solidFill>
                    <a:latin typeface="Calibri"/>
                    <a:ea typeface="Calibri"/>
                    <a:cs typeface="Calibri"/>
                  </a:defRPr>
                </a:pPr>
                <a:r>
                  <a:rPr lang="en-US"/>
                  <a:t>log (A)</a:t>
                </a:r>
              </a:p>
            </c:rich>
          </c:tx>
          <c:overlay val="0"/>
          <c:spPr>
            <a:noFill/>
            <a:ln>
              <a:noFill/>
            </a:ln>
            <a:effectLst/>
          </c:spPr>
          <c:txPr>
            <a:bodyPr rot="-5400000" spcFirstLastPara="1" vertOverflow="ellipsis" vert="horz" wrap="square" anchor="ctr" anchorCtr="1"/>
            <a:lstStyle/>
            <a:p>
              <a:pPr>
                <a:defRPr sz="1000" b="0" i="0" u="none" strike="noStrike" kern="1200" baseline="0">
                  <a:solidFill>
                    <a:srgbClr val="000000"/>
                  </a:solidFill>
                  <a:latin typeface="Calibri"/>
                  <a:ea typeface="Calibri"/>
                  <a:cs typeface="Calibri"/>
                </a:defRPr>
              </a:pPr>
              <a:endParaRPr lang="es-PR"/>
            </a:p>
          </c:txPr>
        </c:title>
        <c:numFmt formatCode="#,##0.00" sourceLinked="0"/>
        <c:majorTickMark val="in"/>
        <c:minorTickMark val="in"/>
        <c:tickLblPos val="nextTo"/>
        <c:spPr>
          <a:noFill/>
          <a:ln w="952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Calibri"/>
                <a:ea typeface="Calibri"/>
                <a:cs typeface="Calibri"/>
              </a:defRPr>
            </a:pPr>
            <a:endParaRPr lang="es-PR"/>
          </a:p>
        </c:txPr>
        <c:crossAx val="697381712"/>
        <c:crosses val="autoZero"/>
        <c:crossBetween val="midCat"/>
        <c:majorUnit val="0.5"/>
        <c:minorUnit val="0.1"/>
      </c:valAx>
      <c:spPr>
        <a:noFill/>
        <a:ln w="9525" cmpd="sng">
          <a:solidFill>
            <a:srgbClr val="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noFill/>
      <a:round/>
    </a:ln>
    <a:effectLst/>
  </c:spPr>
  <c:txPr>
    <a:bodyPr/>
    <a:lstStyle/>
    <a:p>
      <a:pPr>
        <a:defRPr sz="1000">
          <a:solidFill>
            <a:srgbClr val="000000"/>
          </a:solidFill>
          <a:latin typeface="Calibri"/>
          <a:ea typeface="Calibri"/>
          <a:cs typeface="Calibri"/>
        </a:defRPr>
      </a:pPr>
      <a:endParaRPr lang="es-P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907006415864684"/>
          <c:y val="8.6297581080608629E-2"/>
          <c:w val="0.71148549139690864"/>
          <c:h val="0.69713474394881692"/>
        </c:manualLayout>
      </c:layout>
      <c:scatterChart>
        <c:scatterStyle val="lineMarker"/>
        <c:varyColors val="0"/>
        <c:ser>
          <c:idx val="0"/>
          <c:order val="0"/>
          <c:spPr>
            <a:ln w="25400" cap="rnd">
              <a:noFill/>
              <a:round/>
            </a:ln>
            <a:effectLst/>
          </c:spPr>
          <c:marker>
            <c:symbol val="circle"/>
            <c:size val="5"/>
            <c:spPr>
              <a:solidFill>
                <a:schemeClr val="bg2">
                  <a:lumMod val="90000"/>
                </a:schemeClr>
              </a:solidFill>
              <a:ln w="9525">
                <a:solidFill>
                  <a:schemeClr val="tx1"/>
                </a:solidFill>
              </a:ln>
              <a:effectLst/>
            </c:spPr>
          </c:marker>
          <c:xVal>
            <c:numRef>
              <c:f>Espectrometro!$A$3:$A$44</c:f>
              <c:numCache>
                <c:formatCode>General</c:formatCode>
                <c:ptCount val="42"/>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pt idx="21">
                  <c:v>315</c:v>
                </c:pt>
                <c:pt idx="22">
                  <c:v>330</c:v>
                </c:pt>
                <c:pt idx="23">
                  <c:v>345</c:v>
                </c:pt>
                <c:pt idx="24">
                  <c:v>360</c:v>
                </c:pt>
                <c:pt idx="25">
                  <c:v>375</c:v>
                </c:pt>
                <c:pt idx="26">
                  <c:v>390</c:v>
                </c:pt>
                <c:pt idx="27">
                  <c:v>405</c:v>
                </c:pt>
                <c:pt idx="28">
                  <c:v>420</c:v>
                </c:pt>
                <c:pt idx="29">
                  <c:v>435</c:v>
                </c:pt>
                <c:pt idx="30">
                  <c:v>450</c:v>
                </c:pt>
                <c:pt idx="31">
                  <c:v>465</c:v>
                </c:pt>
                <c:pt idx="32">
                  <c:v>480</c:v>
                </c:pt>
                <c:pt idx="33">
                  <c:v>495</c:v>
                </c:pt>
                <c:pt idx="34">
                  <c:v>510</c:v>
                </c:pt>
                <c:pt idx="35">
                  <c:v>525</c:v>
                </c:pt>
                <c:pt idx="36">
                  <c:v>540</c:v>
                </c:pt>
                <c:pt idx="37">
                  <c:v>555</c:v>
                </c:pt>
                <c:pt idx="38">
                  <c:v>570</c:v>
                </c:pt>
                <c:pt idx="39">
                  <c:v>585</c:v>
                </c:pt>
                <c:pt idx="40">
                  <c:v>600</c:v>
                </c:pt>
                <c:pt idx="41">
                  <c:v>615</c:v>
                </c:pt>
              </c:numCache>
            </c:numRef>
          </c:xVal>
          <c:yVal>
            <c:numRef>
              <c:f>Espectrometro!$D$3:$D$44</c:f>
              <c:numCache>
                <c:formatCode>0.000</c:formatCode>
                <c:ptCount val="42"/>
                <c:pt idx="0">
                  <c:v>0.96899224806201545</c:v>
                </c:pt>
                <c:pt idx="1">
                  <c:v>1.0121457489878543</c:v>
                </c:pt>
                <c:pt idx="2">
                  <c:v>1.1441647597254005</c:v>
                </c:pt>
                <c:pt idx="3">
                  <c:v>1.2239902080783354</c:v>
                </c:pt>
                <c:pt idx="4">
                  <c:v>1.3495276653171391</c:v>
                </c:pt>
                <c:pt idx="5">
                  <c:v>1.4619883040935671</c:v>
                </c:pt>
                <c:pt idx="6">
                  <c:v>1.6025641025641026</c:v>
                </c:pt>
                <c:pt idx="7">
                  <c:v>1.7452006980802794</c:v>
                </c:pt>
                <c:pt idx="8">
                  <c:v>1.9193857965451055</c:v>
                </c:pt>
                <c:pt idx="9">
                  <c:v>2.0876826722338206</c:v>
                </c:pt>
                <c:pt idx="10">
                  <c:v>2.2831050228310503</c:v>
                </c:pt>
                <c:pt idx="11">
                  <c:v>2.5062656641604009</c:v>
                </c:pt>
                <c:pt idx="12">
                  <c:v>2.7173913043478262</c:v>
                </c:pt>
                <c:pt idx="13">
                  <c:v>3.0674846625766872</c:v>
                </c:pt>
                <c:pt idx="14">
                  <c:v>3.3222591362126246</c:v>
                </c:pt>
                <c:pt idx="15" formatCode="General">
                  <c:v>3.5971223021582732</c:v>
                </c:pt>
                <c:pt idx="16" formatCode="General">
                  <c:v>4.0160642570281126</c:v>
                </c:pt>
                <c:pt idx="17" formatCode="General">
                  <c:v>4.3478260869565215</c:v>
                </c:pt>
                <c:pt idx="18" formatCode="General">
                  <c:v>4.8780487804878048</c:v>
                </c:pt>
                <c:pt idx="19" formatCode="General">
                  <c:v>5.2631578947368425</c:v>
                </c:pt>
                <c:pt idx="20" formatCode="General">
                  <c:v>5.8139534883720936</c:v>
                </c:pt>
                <c:pt idx="21" formatCode="General">
                  <c:v>6.4102564102564106</c:v>
                </c:pt>
                <c:pt idx="22" formatCode="General">
                  <c:v>6.8965517241379315</c:v>
                </c:pt>
                <c:pt idx="23" formatCode="General">
                  <c:v>8.064516129032258</c:v>
                </c:pt>
                <c:pt idx="24" formatCode="General">
                  <c:v>8.695652173913043</c:v>
                </c:pt>
                <c:pt idx="25" formatCode="General">
                  <c:v>9.5238095238095237</c:v>
                </c:pt>
                <c:pt idx="26" formatCode="General">
                  <c:v>11.111111111111111</c:v>
                </c:pt>
                <c:pt idx="27" formatCode="General">
                  <c:v>12.5</c:v>
                </c:pt>
                <c:pt idx="28" formatCode="General">
                  <c:v>14.492753623188404</c:v>
                </c:pt>
                <c:pt idx="29" formatCode="General">
                  <c:v>16.129032258064516</c:v>
                </c:pt>
                <c:pt idx="30" formatCode="General">
                  <c:v>17.543859649122805</c:v>
                </c:pt>
                <c:pt idx="31" formatCode="General">
                  <c:v>20</c:v>
                </c:pt>
                <c:pt idx="32" formatCode="General">
                  <c:v>22.72727272727273</c:v>
                </c:pt>
                <c:pt idx="33" formatCode="General">
                  <c:v>25.641025641025642</c:v>
                </c:pt>
                <c:pt idx="34" formatCode="General">
                  <c:v>29.411764705882351</c:v>
                </c:pt>
                <c:pt idx="35" formatCode="General">
                  <c:v>33.333333333333336</c:v>
                </c:pt>
                <c:pt idx="36" formatCode="General">
                  <c:v>38.46153846153846</c:v>
                </c:pt>
                <c:pt idx="37" formatCode="General">
                  <c:v>43.478260869565219</c:v>
                </c:pt>
                <c:pt idx="38" formatCode="General">
                  <c:v>52.631578947368425</c:v>
                </c:pt>
                <c:pt idx="39" formatCode="General">
                  <c:v>58.823529411764703</c:v>
                </c:pt>
                <c:pt idx="40" formatCode="General">
                  <c:v>66.666666666666671</c:v>
                </c:pt>
                <c:pt idx="41" formatCode="General">
                  <c:v>76.92307692307692</c:v>
                </c:pt>
              </c:numCache>
            </c:numRef>
          </c:yVal>
          <c:smooth val="0"/>
          <c:extLst>
            <c:ext xmlns:c16="http://schemas.microsoft.com/office/drawing/2014/chart" uri="{C3380CC4-5D6E-409C-BE32-E72D297353CC}">
              <c16:uniqueId val="{00000000-ABDB-4C5D-8F98-EC4C7602437C}"/>
            </c:ext>
          </c:extLst>
        </c:ser>
        <c:dLbls>
          <c:showLegendKey val="0"/>
          <c:showVal val="0"/>
          <c:showCatName val="0"/>
          <c:showSerName val="0"/>
          <c:showPercent val="0"/>
          <c:showBubbleSize val="0"/>
        </c:dLbls>
        <c:axId val="697381712"/>
        <c:axId val="697380728"/>
      </c:scatterChart>
      <c:valAx>
        <c:axId val="697381712"/>
        <c:scaling>
          <c:orientation val="minMax"/>
          <c:max val="700"/>
          <c:min val="0"/>
        </c:scaling>
        <c:delete val="0"/>
        <c:axPos val="b"/>
        <c:title>
          <c:tx>
            <c:rich>
              <a:bodyPr rot="0" spcFirstLastPara="1" vertOverflow="ellipsis" vert="horz" wrap="square" anchor="ctr" anchorCtr="1"/>
              <a:lstStyle/>
              <a:p>
                <a:pPr>
                  <a:defRPr sz="1000" b="0" i="0" u="none" strike="noStrike" kern="1200" baseline="0">
                    <a:solidFill>
                      <a:srgbClr val="000000"/>
                    </a:solidFill>
                    <a:latin typeface="Calibri"/>
                    <a:ea typeface="Calibri"/>
                    <a:cs typeface="Calibri"/>
                  </a:defRPr>
                </a:pPr>
                <a:r>
                  <a:rPr lang="en-US"/>
                  <a:t>Tiempo (s)</a:t>
                </a:r>
              </a:p>
            </c:rich>
          </c:tx>
          <c:overlay val="0"/>
          <c:spPr>
            <a:noFill/>
            <a:ln>
              <a:noFill/>
            </a:ln>
            <a:effectLst/>
          </c:spPr>
          <c:txPr>
            <a:bodyPr rot="0" spcFirstLastPara="1" vertOverflow="ellipsis" vert="horz" wrap="square" anchor="ctr" anchorCtr="1"/>
            <a:lstStyle/>
            <a:p>
              <a:pPr>
                <a:defRPr sz="1000" b="0" i="0" u="none" strike="noStrike" kern="1200" baseline="0">
                  <a:solidFill>
                    <a:srgbClr val="000000"/>
                  </a:solidFill>
                  <a:latin typeface="Calibri"/>
                  <a:ea typeface="Calibri"/>
                  <a:cs typeface="Calibri"/>
                </a:defRPr>
              </a:pPr>
              <a:endParaRPr lang="es-PR"/>
            </a:p>
          </c:txPr>
        </c:title>
        <c:numFmt formatCode="General" sourceLinked="1"/>
        <c:majorTickMark val="in"/>
        <c:minorTickMark val="in"/>
        <c:tickLblPos val="nextTo"/>
        <c:spPr>
          <a:noFill/>
          <a:ln w="952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Calibri"/>
                <a:ea typeface="Calibri"/>
                <a:cs typeface="Calibri"/>
              </a:defRPr>
            </a:pPr>
            <a:endParaRPr lang="es-PR"/>
          </a:p>
        </c:txPr>
        <c:crossAx val="697380728"/>
        <c:crosses val="autoZero"/>
        <c:crossBetween val="midCat"/>
        <c:majorUnit val="100"/>
        <c:minorUnit val="20"/>
      </c:valAx>
      <c:valAx>
        <c:axId val="697380728"/>
        <c:scaling>
          <c:orientation val="minMax"/>
          <c:max val="100"/>
          <c:min val="0"/>
        </c:scaling>
        <c:delete val="0"/>
        <c:axPos val="l"/>
        <c:title>
          <c:tx>
            <c:rich>
              <a:bodyPr rot="-5400000" spcFirstLastPara="1" vertOverflow="ellipsis" vert="horz" wrap="square" anchor="ctr" anchorCtr="1"/>
              <a:lstStyle/>
              <a:p>
                <a:pPr>
                  <a:defRPr sz="1000" b="0" i="0" u="none" strike="noStrike" kern="1200" baseline="0">
                    <a:solidFill>
                      <a:srgbClr val="000000"/>
                    </a:solidFill>
                    <a:latin typeface="Calibri"/>
                    <a:ea typeface="Calibri"/>
                    <a:cs typeface="Calibri"/>
                  </a:defRPr>
                </a:pPr>
                <a:r>
                  <a:rPr lang="en-US"/>
                  <a:t>1/Abs</a:t>
                </a:r>
              </a:p>
            </c:rich>
          </c:tx>
          <c:overlay val="0"/>
          <c:spPr>
            <a:noFill/>
            <a:ln>
              <a:noFill/>
            </a:ln>
            <a:effectLst/>
          </c:spPr>
          <c:txPr>
            <a:bodyPr rot="-5400000" spcFirstLastPara="1" vertOverflow="ellipsis" vert="horz" wrap="square" anchor="ctr" anchorCtr="1"/>
            <a:lstStyle/>
            <a:p>
              <a:pPr>
                <a:defRPr sz="1000" b="0" i="0" u="none" strike="noStrike" kern="1200" baseline="0">
                  <a:solidFill>
                    <a:srgbClr val="000000"/>
                  </a:solidFill>
                  <a:latin typeface="Calibri"/>
                  <a:ea typeface="Calibri"/>
                  <a:cs typeface="Calibri"/>
                </a:defRPr>
              </a:pPr>
              <a:endParaRPr lang="es-PR"/>
            </a:p>
          </c:txPr>
        </c:title>
        <c:numFmt formatCode="0.0" sourceLinked="0"/>
        <c:majorTickMark val="in"/>
        <c:minorTickMark val="in"/>
        <c:tickLblPos val="nextTo"/>
        <c:spPr>
          <a:noFill/>
          <a:ln w="952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Calibri"/>
                <a:ea typeface="Calibri"/>
                <a:cs typeface="Calibri"/>
              </a:defRPr>
            </a:pPr>
            <a:endParaRPr lang="es-PR"/>
          </a:p>
        </c:txPr>
        <c:crossAx val="697381712"/>
        <c:crosses val="autoZero"/>
        <c:crossBetween val="midCat"/>
        <c:majorUnit val="20"/>
        <c:minorUnit val="5"/>
      </c:valAx>
      <c:spPr>
        <a:noFill/>
        <a:ln w="9525" cmpd="sng">
          <a:solidFill>
            <a:srgbClr val="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noFill/>
      <a:round/>
    </a:ln>
    <a:effectLst/>
  </c:spPr>
  <c:txPr>
    <a:bodyPr/>
    <a:lstStyle/>
    <a:p>
      <a:pPr>
        <a:defRPr sz="1000">
          <a:solidFill>
            <a:srgbClr val="000000"/>
          </a:solidFill>
          <a:latin typeface="Calibri"/>
          <a:ea typeface="Calibri"/>
          <a:cs typeface="Calibri"/>
        </a:defRPr>
      </a:pPr>
      <a:endParaRPr lang="es-P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08230D7C-380D-3040-4513-195A1A4232F9}"/>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b="0">
                <a:latin typeface="+mn-lt"/>
              </a:defRPr>
            </a:lvl1pPr>
          </a:lstStyle>
          <a:p>
            <a:pPr>
              <a:defRPr/>
            </a:pPr>
            <a:r>
              <a:rPr lang="en-US" altLang="en-PR"/>
              <a:t>Clase Quim 4052 - Lab. Química Física</a:t>
            </a:r>
          </a:p>
        </p:txBody>
      </p:sp>
      <p:sp>
        <p:nvSpPr>
          <p:cNvPr id="29699" name="Rectangle 3">
            <a:extLst>
              <a:ext uri="{FF2B5EF4-FFF2-40B4-BE49-F238E27FC236}">
                <a16:creationId xmlns:a16="http://schemas.microsoft.com/office/drawing/2014/main" id="{3ABE81A0-20A1-AD59-DFF0-905548033236}"/>
              </a:ext>
            </a:extLst>
          </p:cNvPr>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b="0">
                <a:latin typeface="+mn-lt"/>
              </a:defRPr>
            </a:lvl1pPr>
          </a:lstStyle>
          <a:p>
            <a:pPr>
              <a:defRPr/>
            </a:pPr>
            <a:endParaRPr lang="en-US" altLang="en-PR"/>
          </a:p>
        </p:txBody>
      </p:sp>
      <p:sp>
        <p:nvSpPr>
          <p:cNvPr id="29700" name="Rectangle 4">
            <a:extLst>
              <a:ext uri="{FF2B5EF4-FFF2-40B4-BE49-F238E27FC236}">
                <a16:creationId xmlns:a16="http://schemas.microsoft.com/office/drawing/2014/main" id="{A6517209-9B0C-E685-ED37-90C483B18BE2}"/>
              </a:ext>
            </a:extLst>
          </p:cNvPr>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b="0">
                <a:latin typeface="+mn-lt"/>
              </a:defRPr>
            </a:lvl1pPr>
          </a:lstStyle>
          <a:p>
            <a:pPr>
              <a:defRPr/>
            </a:pPr>
            <a:r>
              <a:rPr lang="en-US" altLang="en-PR"/>
              <a:t>Por: Rolando Oyola Martínez@2006</a:t>
            </a:r>
          </a:p>
        </p:txBody>
      </p:sp>
      <p:sp>
        <p:nvSpPr>
          <p:cNvPr id="29701" name="Rectangle 5">
            <a:extLst>
              <a:ext uri="{FF2B5EF4-FFF2-40B4-BE49-F238E27FC236}">
                <a16:creationId xmlns:a16="http://schemas.microsoft.com/office/drawing/2014/main" id="{EFC212F5-9B67-49BA-5E62-526CA6EEB0C4}"/>
              </a:ext>
            </a:extLst>
          </p:cNvPr>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b="0">
                <a:latin typeface="+mn-lt"/>
              </a:defRPr>
            </a:lvl1pPr>
          </a:lstStyle>
          <a:p>
            <a:pPr>
              <a:defRPr/>
            </a:pPr>
            <a:fld id="{C3DF011E-29B3-40D4-979B-07EFD8EFE268}" type="slidenum">
              <a:rPr lang="en-US" altLang="en-PR"/>
              <a:pPr>
                <a:defRPr/>
              </a:pPr>
              <a:t>‹#›</a:t>
            </a:fld>
            <a:endParaRPr lang="en-US" altLang="en-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8DD7DA7F-F8BA-1617-3BC5-C153E29AB33B}"/>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b="0">
                <a:latin typeface="+mn-lt"/>
              </a:defRPr>
            </a:lvl1pPr>
          </a:lstStyle>
          <a:p>
            <a:pPr>
              <a:defRPr/>
            </a:pPr>
            <a:r>
              <a:rPr lang="en-US" altLang="en-PR"/>
              <a:t>Clase Quim 4052 - Lab. Química Física</a:t>
            </a:r>
          </a:p>
        </p:txBody>
      </p:sp>
      <p:sp>
        <p:nvSpPr>
          <p:cNvPr id="11267" name="Rectangle 3">
            <a:extLst>
              <a:ext uri="{FF2B5EF4-FFF2-40B4-BE49-F238E27FC236}">
                <a16:creationId xmlns:a16="http://schemas.microsoft.com/office/drawing/2014/main" id="{228D10C5-E3EC-4039-1BD0-3E68F7C12986}"/>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b="0">
                <a:latin typeface="+mn-lt"/>
              </a:defRPr>
            </a:lvl1pPr>
          </a:lstStyle>
          <a:p>
            <a:pPr>
              <a:defRPr/>
            </a:pPr>
            <a:endParaRPr lang="en-US" altLang="en-PR"/>
          </a:p>
        </p:txBody>
      </p:sp>
      <p:sp>
        <p:nvSpPr>
          <p:cNvPr id="3076" name="Rectangle 4">
            <a:extLst>
              <a:ext uri="{FF2B5EF4-FFF2-40B4-BE49-F238E27FC236}">
                <a16:creationId xmlns:a16="http://schemas.microsoft.com/office/drawing/2014/main" id="{4F5AA16B-5D17-A27C-D99F-F00EC207D07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9" name="Rectangle 5">
            <a:extLst>
              <a:ext uri="{FF2B5EF4-FFF2-40B4-BE49-F238E27FC236}">
                <a16:creationId xmlns:a16="http://schemas.microsoft.com/office/drawing/2014/main" id="{92F4A712-1061-41D3-E544-ED1B936D80C0}"/>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PR" noProof="0"/>
              <a:t>Click to edit Master text styles</a:t>
            </a:r>
          </a:p>
          <a:p>
            <a:pPr lvl="1"/>
            <a:r>
              <a:rPr lang="en-US" altLang="en-PR" noProof="0"/>
              <a:t>Second level</a:t>
            </a:r>
          </a:p>
          <a:p>
            <a:pPr lvl="2"/>
            <a:r>
              <a:rPr lang="en-US" altLang="en-PR" noProof="0"/>
              <a:t>Third level</a:t>
            </a:r>
          </a:p>
          <a:p>
            <a:pPr lvl="3"/>
            <a:r>
              <a:rPr lang="en-US" altLang="en-PR" noProof="0"/>
              <a:t>Fourth level</a:t>
            </a:r>
          </a:p>
          <a:p>
            <a:pPr lvl="4"/>
            <a:r>
              <a:rPr lang="en-US" altLang="en-PR" noProof="0"/>
              <a:t>Fifth level</a:t>
            </a:r>
          </a:p>
        </p:txBody>
      </p:sp>
      <p:sp>
        <p:nvSpPr>
          <p:cNvPr id="11270" name="Rectangle 6">
            <a:extLst>
              <a:ext uri="{FF2B5EF4-FFF2-40B4-BE49-F238E27FC236}">
                <a16:creationId xmlns:a16="http://schemas.microsoft.com/office/drawing/2014/main" id="{95C427BB-31A5-E103-1188-473C9A818CC8}"/>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b="0">
                <a:latin typeface="+mn-lt"/>
              </a:defRPr>
            </a:lvl1pPr>
          </a:lstStyle>
          <a:p>
            <a:pPr>
              <a:defRPr/>
            </a:pPr>
            <a:r>
              <a:rPr lang="en-US" altLang="en-PR"/>
              <a:t>Por: Rolando Oyola Martínez@2006</a:t>
            </a:r>
          </a:p>
        </p:txBody>
      </p:sp>
      <p:sp>
        <p:nvSpPr>
          <p:cNvPr id="11271" name="Rectangle 7">
            <a:extLst>
              <a:ext uri="{FF2B5EF4-FFF2-40B4-BE49-F238E27FC236}">
                <a16:creationId xmlns:a16="http://schemas.microsoft.com/office/drawing/2014/main" id="{5438D7E2-2988-E44B-FE8D-98A239A88B09}"/>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b="0">
                <a:latin typeface="+mn-lt"/>
              </a:defRPr>
            </a:lvl1pPr>
          </a:lstStyle>
          <a:p>
            <a:pPr>
              <a:defRPr/>
            </a:pPr>
            <a:fld id="{3DED3759-4CB6-442B-A9F1-F8E98549A738}" type="slidenum">
              <a:rPr lang="en-US" altLang="en-PR"/>
              <a:pPr>
                <a:defRPr/>
              </a:pPr>
              <a:t>‹#›</a:t>
            </a:fld>
            <a:endParaRPr lang="en-US" altLang="en-PR"/>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88ED1FF-21F0-8DDF-E8BF-458DE667EE3D}"/>
              </a:ext>
            </a:extLst>
          </p:cNvPr>
          <p:cNvSpPr>
            <a:spLocks noGrp="1" noChangeArrowheads="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PR"/>
              <a:t>Clase Quim 4052 - Lab. Química Física</a:t>
            </a:r>
          </a:p>
        </p:txBody>
      </p:sp>
      <p:sp>
        <p:nvSpPr>
          <p:cNvPr id="6147" name="Rectangle 7">
            <a:extLst>
              <a:ext uri="{FF2B5EF4-FFF2-40B4-BE49-F238E27FC236}">
                <a16:creationId xmlns:a16="http://schemas.microsoft.com/office/drawing/2014/main" id="{7F01F54B-5C01-EE6D-2D66-CECC85D4A80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53B590A-F1E8-4D9F-BE64-551DD5EFC410}" type="slidenum">
              <a:rPr lang="en-US" altLang="en-PR" smtClean="0"/>
              <a:pPr fontAlgn="base">
                <a:spcBef>
                  <a:spcPct val="0"/>
                </a:spcBef>
                <a:spcAft>
                  <a:spcPct val="0"/>
                </a:spcAft>
              </a:pPr>
              <a:t>1</a:t>
            </a:fld>
            <a:endParaRPr lang="en-US" altLang="en-PR"/>
          </a:p>
        </p:txBody>
      </p:sp>
      <p:sp>
        <p:nvSpPr>
          <p:cNvPr id="6148" name="Rectangle 2">
            <a:extLst>
              <a:ext uri="{FF2B5EF4-FFF2-40B4-BE49-F238E27FC236}">
                <a16:creationId xmlns:a16="http://schemas.microsoft.com/office/drawing/2014/main" id="{7D70DE62-737E-EF56-CCAD-6F2226025844}"/>
              </a:ext>
            </a:extLst>
          </p:cNvPr>
          <p:cNvSpPr>
            <a:spLocks noGrp="1" noRot="1" noChangeAspect="1" noChangeArrowheads="1" noTextEdit="1"/>
          </p:cNvSpPr>
          <p:nvPr>
            <p:ph type="sldImg"/>
          </p:nvPr>
        </p:nvSpPr>
        <p:spPr>
          <a:ln/>
        </p:spPr>
      </p:sp>
      <p:sp>
        <p:nvSpPr>
          <p:cNvPr id="6149" name="Rectangle 3">
            <a:extLst>
              <a:ext uri="{FF2B5EF4-FFF2-40B4-BE49-F238E27FC236}">
                <a16:creationId xmlns:a16="http://schemas.microsoft.com/office/drawing/2014/main" id="{BF8BE1D8-5392-88BA-CA93-7C930B940FA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PR" altLang="en-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568EE77-CB39-2A00-B86E-618A965E7C1A}"/>
              </a:ext>
            </a:extLst>
          </p:cNvPr>
          <p:cNvSpPr>
            <a:spLocks noGrp="1" noChangeArrowheads="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PR"/>
              <a:t>Clase Quim 4052 - Lab. Química Física</a:t>
            </a:r>
          </a:p>
        </p:txBody>
      </p:sp>
      <p:sp>
        <p:nvSpPr>
          <p:cNvPr id="9219" name="Rectangle 7">
            <a:extLst>
              <a:ext uri="{FF2B5EF4-FFF2-40B4-BE49-F238E27FC236}">
                <a16:creationId xmlns:a16="http://schemas.microsoft.com/office/drawing/2014/main" id="{AD6A3B4E-0CAF-885F-EBED-F6AA5397298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763F7B6-B43B-470E-B4FB-4F44B7E1282A}" type="slidenum">
              <a:rPr lang="en-US" altLang="en-PR" smtClean="0"/>
              <a:pPr fontAlgn="base">
                <a:spcBef>
                  <a:spcPct val="0"/>
                </a:spcBef>
                <a:spcAft>
                  <a:spcPct val="0"/>
                </a:spcAft>
              </a:pPr>
              <a:t>6</a:t>
            </a:fld>
            <a:endParaRPr lang="en-US" altLang="en-PR"/>
          </a:p>
        </p:txBody>
      </p:sp>
      <p:sp>
        <p:nvSpPr>
          <p:cNvPr id="9220" name="Rectangle 2">
            <a:extLst>
              <a:ext uri="{FF2B5EF4-FFF2-40B4-BE49-F238E27FC236}">
                <a16:creationId xmlns:a16="http://schemas.microsoft.com/office/drawing/2014/main" id="{0D2B1841-9F4B-0D40-10B1-8CC06BC972E2}"/>
              </a:ext>
            </a:extLst>
          </p:cNvPr>
          <p:cNvSpPr>
            <a:spLocks noGrp="1" noRot="1" noChangeAspect="1" noChangeArrowheads="1" noTextEdit="1"/>
          </p:cNvSpPr>
          <p:nvPr>
            <p:ph type="sldImg"/>
          </p:nvPr>
        </p:nvSpPr>
        <p:spPr>
          <a:ln/>
        </p:spPr>
      </p:sp>
      <p:sp>
        <p:nvSpPr>
          <p:cNvPr id="9221" name="Rectangle 3">
            <a:extLst>
              <a:ext uri="{FF2B5EF4-FFF2-40B4-BE49-F238E27FC236}">
                <a16:creationId xmlns:a16="http://schemas.microsoft.com/office/drawing/2014/main" id="{BF294ACD-BA29-82F5-2053-30F180A2A84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eaLnBrk="1" hangingPunct="1">
              <a:buFontTx/>
              <a:buAutoNum type="arabicPeriod"/>
            </a:pPr>
            <a:r>
              <a:rPr lang="en-US" altLang="en-PR"/>
              <a:t>En el laboratorio de QF2 de los 8 experimentos, 6 son de cinetica. Los restantes 2 son de cuantica. Por lo tanto, lo primero que discutiremos es cinetica quimica.</a:t>
            </a:r>
          </a:p>
          <a:p>
            <a:pPr marL="228600" indent="-228600" eaLnBrk="1" hangingPunct="1">
              <a:buFontTx/>
              <a:buAutoNum type="arabicPeriod"/>
            </a:pPr>
            <a:r>
              <a:rPr lang="en-US" altLang="en-PR"/>
              <a:t>Cinetica se define como….</a:t>
            </a:r>
          </a:p>
          <a:p>
            <a:pPr marL="228600" indent="-228600" eaLnBrk="1" hangingPunct="1">
              <a:buFontTx/>
              <a:buAutoNum type="arabicPeriod"/>
            </a:pPr>
            <a:r>
              <a:rPr lang="en-US" altLang="en-PR"/>
              <a:t>Graficamente se puede representar como la siguiente figura para una reaccion como A pasando a C.</a:t>
            </a:r>
          </a:p>
          <a:p>
            <a:pPr marL="228600" indent="-228600" eaLnBrk="1" hangingPunct="1">
              <a:buFontTx/>
              <a:buAutoNum type="arabicPeriod"/>
            </a:pPr>
            <a:r>
              <a:rPr lang="en-US" altLang="en-PR"/>
              <a:t>Es importante mencionar que los factores que afectan la rapidez de una reacción son:</a:t>
            </a:r>
          </a:p>
          <a:p>
            <a:pPr marL="685800" lvl="1" indent="-228600" eaLnBrk="1" hangingPunct="1">
              <a:buFontTx/>
              <a:buAutoNum type="arabicPeriod"/>
            </a:pPr>
            <a:r>
              <a:rPr lang="en-US" altLang="en-PR"/>
              <a:t>Temperatura</a:t>
            </a:r>
          </a:p>
          <a:p>
            <a:pPr marL="685800" lvl="1" indent="-228600" eaLnBrk="1" hangingPunct="1">
              <a:buFontTx/>
              <a:buAutoNum type="arabicPeriod"/>
            </a:pPr>
            <a:r>
              <a:rPr lang="en-US" altLang="en-PR"/>
              <a:t>Presión</a:t>
            </a:r>
          </a:p>
          <a:p>
            <a:pPr marL="685800" lvl="1" indent="-228600" eaLnBrk="1" hangingPunct="1">
              <a:buFontTx/>
              <a:buAutoNum type="arabicPeriod"/>
            </a:pPr>
            <a:r>
              <a:rPr lang="en-US" altLang="en-PR"/>
              <a:t>Presencia agente catalitico</a:t>
            </a:r>
          </a:p>
          <a:p>
            <a:pPr marL="685800" lvl="1" indent="-228600" eaLnBrk="1" hangingPunct="1">
              <a:buFontTx/>
              <a:buAutoNum type="arabicPeriod"/>
            </a:pPr>
            <a:r>
              <a:rPr lang="en-US" altLang="en-PR"/>
              <a:t>Concentracion</a:t>
            </a:r>
          </a:p>
          <a:p>
            <a:pPr marL="228600" indent="-228600" eaLnBrk="1" hangingPunct="1">
              <a:buFontTx/>
              <a:buAutoNum type="arabicPeriod"/>
            </a:pPr>
            <a:r>
              <a:rPr lang="en-US" altLang="en-PR"/>
              <a:t> Es tambien importante mencionar que la escala de tiempo es una relativa. Es decir, existen reacciones que pueden ocurrir en fracciones de segundos, otras en minutos, otras en horas o hasta dias. Por esta razon es importante estudiar cinetica. Como cambia la concentracion de las especies como funcion de tiempo y que factores pueden afectar la rapidez de reaccion.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52F054A-AA8C-6B46-8D34-919E39EF6F12}"/>
              </a:ext>
            </a:extLst>
          </p:cNvPr>
          <p:cNvSpPr>
            <a:spLocks noGrp="1" noChangeArrowheads="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PR"/>
              <a:t>Clase Quim 4052 - Lab. Química Física</a:t>
            </a:r>
          </a:p>
        </p:txBody>
      </p:sp>
      <p:sp>
        <p:nvSpPr>
          <p:cNvPr id="11267" name="Rectangle 7">
            <a:extLst>
              <a:ext uri="{FF2B5EF4-FFF2-40B4-BE49-F238E27FC236}">
                <a16:creationId xmlns:a16="http://schemas.microsoft.com/office/drawing/2014/main" id="{69ADB5EA-A112-744B-E59A-619EA853F7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5C5AC9E-D2DC-4C18-B787-E4752DEB72DD}" type="slidenum">
              <a:rPr lang="en-US" altLang="en-PR" smtClean="0"/>
              <a:pPr fontAlgn="base">
                <a:spcBef>
                  <a:spcPct val="0"/>
                </a:spcBef>
                <a:spcAft>
                  <a:spcPct val="0"/>
                </a:spcAft>
              </a:pPr>
              <a:t>7</a:t>
            </a:fld>
            <a:endParaRPr lang="en-US" altLang="en-PR"/>
          </a:p>
        </p:txBody>
      </p:sp>
      <p:sp>
        <p:nvSpPr>
          <p:cNvPr id="11268" name="Rectangle 2">
            <a:extLst>
              <a:ext uri="{FF2B5EF4-FFF2-40B4-BE49-F238E27FC236}">
                <a16:creationId xmlns:a16="http://schemas.microsoft.com/office/drawing/2014/main" id="{AA319271-E492-C96D-439B-E188B1F60D5D}"/>
              </a:ext>
            </a:extLst>
          </p:cNvPr>
          <p:cNvSpPr>
            <a:spLocks noGrp="1" noRot="1" noChangeAspect="1" noChangeArrowheads="1" noTextEdit="1"/>
          </p:cNvSpPr>
          <p:nvPr>
            <p:ph type="sldImg"/>
          </p:nvPr>
        </p:nvSpPr>
        <p:spPr>
          <a:ln/>
        </p:spPr>
      </p:sp>
      <p:sp>
        <p:nvSpPr>
          <p:cNvPr id="11269" name="Rectangle 3">
            <a:extLst>
              <a:ext uri="{FF2B5EF4-FFF2-40B4-BE49-F238E27FC236}">
                <a16:creationId xmlns:a16="http://schemas.microsoft.com/office/drawing/2014/main" id="{3CFF7736-75B0-B144-067E-70DA846DF01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eaLnBrk="1" hangingPunct="1">
              <a:lnSpc>
                <a:spcPct val="80000"/>
              </a:lnSpc>
            </a:pPr>
            <a:r>
              <a:rPr lang="en-US" altLang="en-PR" sz="1000"/>
              <a:t>Vamos a definir terminos en el area de cinetica:</a:t>
            </a:r>
          </a:p>
          <a:p>
            <a:pPr marL="228600" indent="-228600" eaLnBrk="1" hangingPunct="1">
              <a:lnSpc>
                <a:spcPct val="80000"/>
              </a:lnSpc>
              <a:buFontTx/>
              <a:buAutoNum type="arabicPeriod"/>
            </a:pPr>
            <a:r>
              <a:rPr lang="en-US" altLang="en-PR" sz="1000"/>
              <a:t>Tomemos como ejemplo la siguiente reaccion.</a:t>
            </a:r>
          </a:p>
          <a:p>
            <a:pPr marL="228600" indent="-228600" eaLnBrk="1" hangingPunct="1">
              <a:lnSpc>
                <a:spcPct val="80000"/>
              </a:lnSpc>
              <a:buFontTx/>
              <a:buAutoNum type="arabicPeriod"/>
            </a:pPr>
            <a:r>
              <a:rPr lang="en-US" altLang="en-PR" sz="1000"/>
              <a:t>La rapidez de reaccion se define como cambio en concentracion como funcion de tiempo. Observe lo siguiente:</a:t>
            </a:r>
          </a:p>
          <a:p>
            <a:pPr marL="685800" lvl="1" indent="-228600" eaLnBrk="1" hangingPunct="1">
              <a:lnSpc>
                <a:spcPct val="80000"/>
              </a:lnSpc>
              <a:buFontTx/>
              <a:buAutoNum type="arabicPeriod"/>
            </a:pPr>
            <a:r>
              <a:rPr lang="en-US" altLang="en-PR" sz="1000"/>
              <a:t>Para las especies A y B se escribe un valor de coeficiente negativo porque la concentracion de estas especies disminuye con tiempo y la rapidez de reaccion SIEMPRE ES POSITIVA. </a:t>
            </a:r>
          </a:p>
          <a:p>
            <a:pPr marL="685800" lvl="1" indent="-228600" eaLnBrk="1" hangingPunct="1">
              <a:lnSpc>
                <a:spcPct val="80000"/>
              </a:lnSpc>
              <a:buFontTx/>
              <a:buAutoNum type="arabicPeriod"/>
            </a:pPr>
            <a:r>
              <a:rPr lang="en-US" altLang="en-PR" sz="1000"/>
              <a:t>Para las especies G y H no se tiene el coeficiente negativo porque su concentracion aumenta con tiempo.</a:t>
            </a:r>
          </a:p>
          <a:p>
            <a:pPr marL="685800" lvl="1" indent="-228600" eaLnBrk="1" hangingPunct="1">
              <a:lnSpc>
                <a:spcPct val="80000"/>
              </a:lnSpc>
              <a:buFontTx/>
              <a:buAutoNum type="arabicPeriod"/>
            </a:pPr>
            <a:r>
              <a:rPr lang="en-US" altLang="en-PR" sz="1000"/>
              <a:t>La rapidez de reaccion no importa en base a que especie se defina ya que existe una estequiometria regida por los coeficientes de la ecuacion quimica balanceada, es decir, a, b, g y h en este caso. Podemos mencionar como ejemplo el esamblaje de un carro. Por cada auto se requiere una carroceria, pero cuatro gomas. Esto quiere decir que si se tienen dos columnas, una de gomas y otra de carroceria, a medida que pasa el tiempo la columna de gomas desaparece mas rapido que la de la carroceria. Sin embargo se puede llegar a la conclusion de que la columna de gomas desaparace cuatro veces mas rapido que la de la carroceria. Este factor de 4:1 es el que dicta la estequiometria de ensamblaje de los carros.</a:t>
            </a:r>
          </a:p>
          <a:p>
            <a:pPr marL="228600" indent="-228600" eaLnBrk="1" hangingPunct="1">
              <a:lnSpc>
                <a:spcPct val="80000"/>
              </a:lnSpc>
              <a:buFontTx/>
              <a:buAutoNum type="arabicPeriod"/>
            </a:pPr>
            <a:r>
              <a:rPr lang="en-US" altLang="en-PR" sz="1000"/>
              <a:t>El objetivo principal de determinar la rapidez de reaccion es establecer lo que se conoce como una ley de rapidez para cierta reacción. La definicion de ley de rapidez es la que se aparece en la transparencia. Es importante destacar que la ley de rapidez solo se puede determinar experimentalmente. </a:t>
            </a:r>
          </a:p>
          <a:p>
            <a:pPr marL="228600" indent="-228600" eaLnBrk="1" hangingPunct="1">
              <a:lnSpc>
                <a:spcPct val="80000"/>
              </a:lnSpc>
              <a:buFontTx/>
              <a:buAutoNum type="arabicPeriod"/>
            </a:pPr>
            <a:r>
              <a:rPr lang="en-US" altLang="en-PR" sz="1000"/>
              <a:t>Luego que establecemos la ley de rapidez podemos tratar de proponer un mecanismo por el cual los reactivos pasan a productos. Un mecanismo es una serie de pasos (reacciones elementales, unimolecular o bimolecular) por los cuales los reactivos pasan a productos. Este mecanismo es uno teorico basado en la experimentacion. </a:t>
            </a:r>
          </a:p>
          <a:p>
            <a:pPr marL="685800" lvl="1" indent="-228600" eaLnBrk="1" hangingPunct="1">
              <a:lnSpc>
                <a:spcPct val="80000"/>
              </a:lnSpc>
              <a:buFontTx/>
              <a:buAutoNum type="arabicPeriod"/>
            </a:pPr>
            <a:r>
              <a:rPr lang="en-US" altLang="en-PR" sz="1000"/>
              <a:t>Orden total de reaccion = sum(ordenes individuales)</a:t>
            </a:r>
          </a:p>
          <a:p>
            <a:pPr marL="685800" lvl="1" indent="-228600" eaLnBrk="1" hangingPunct="1">
              <a:lnSpc>
                <a:spcPct val="80000"/>
              </a:lnSpc>
              <a:buFontTx/>
              <a:buAutoNum type="arabicPeriod"/>
            </a:pPr>
            <a:r>
              <a:rPr lang="en-US" altLang="en-PR" sz="1000"/>
              <a:t>Ordenes individuales pueden ser mayormente números enteros positivos o negativos.</a:t>
            </a:r>
          </a:p>
          <a:p>
            <a:pPr marL="685800" lvl="1" indent="-228600" eaLnBrk="1" hangingPunct="1">
              <a:lnSpc>
                <a:spcPct val="80000"/>
              </a:lnSpc>
              <a:buFontTx/>
              <a:buAutoNum type="arabicPeriod"/>
            </a:pPr>
            <a:r>
              <a:rPr lang="en-US" altLang="en-PR" sz="1000"/>
              <a:t>La definicion de orden con respecto a especie I es que nos da informacion sobre como cambia la rapidez de reaccion con la concentracion de la especie i.</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210C7CA-A13F-3943-CDEF-5E7E00A7B12B}"/>
              </a:ext>
            </a:extLst>
          </p:cNvPr>
          <p:cNvSpPr>
            <a:spLocks noGrp="1" noChangeArrowheads="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PR"/>
              <a:t>Clase Quim 4052 - Lab. Química Física</a:t>
            </a:r>
          </a:p>
        </p:txBody>
      </p:sp>
      <p:sp>
        <p:nvSpPr>
          <p:cNvPr id="13315" name="Rectangle 7">
            <a:extLst>
              <a:ext uri="{FF2B5EF4-FFF2-40B4-BE49-F238E27FC236}">
                <a16:creationId xmlns:a16="http://schemas.microsoft.com/office/drawing/2014/main" id="{620E1F64-22D9-5E70-0B04-F5726A5DA0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95B604A-DBE1-4F67-992E-681DD088426B}" type="slidenum">
              <a:rPr lang="en-US" altLang="en-PR" smtClean="0"/>
              <a:pPr fontAlgn="base">
                <a:spcBef>
                  <a:spcPct val="0"/>
                </a:spcBef>
                <a:spcAft>
                  <a:spcPct val="0"/>
                </a:spcAft>
              </a:pPr>
              <a:t>8</a:t>
            </a:fld>
            <a:endParaRPr lang="en-US" altLang="en-PR"/>
          </a:p>
        </p:txBody>
      </p:sp>
      <p:sp>
        <p:nvSpPr>
          <p:cNvPr id="13316" name="Rectangle 2">
            <a:extLst>
              <a:ext uri="{FF2B5EF4-FFF2-40B4-BE49-F238E27FC236}">
                <a16:creationId xmlns:a16="http://schemas.microsoft.com/office/drawing/2014/main" id="{D51A29C5-8E5C-1E77-02E4-F64674219616}"/>
              </a:ext>
            </a:extLst>
          </p:cNvPr>
          <p:cNvSpPr>
            <a:spLocks noGrp="1" noRot="1" noChangeAspect="1" noChangeArrowheads="1" noTextEdit="1"/>
          </p:cNvSpPr>
          <p:nvPr>
            <p:ph type="sldImg"/>
          </p:nvPr>
        </p:nvSpPr>
        <p:spPr>
          <a:ln/>
        </p:spPr>
      </p:sp>
      <p:sp>
        <p:nvSpPr>
          <p:cNvPr id="13317" name="Rectangle 3">
            <a:extLst>
              <a:ext uri="{FF2B5EF4-FFF2-40B4-BE49-F238E27FC236}">
                <a16:creationId xmlns:a16="http://schemas.microsoft.com/office/drawing/2014/main" id="{E1761A65-E28E-88D0-B0CF-BBE57D53BBE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PR" altLang="en-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9D5B6D0A-9486-3059-4135-895FE7C24872}"/>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C915F842-4683-048C-C01F-6D6B350FE59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PR" altLang="en-PR"/>
          </a:p>
        </p:txBody>
      </p:sp>
      <p:sp>
        <p:nvSpPr>
          <p:cNvPr id="4" name="Header Placeholder 3">
            <a:extLst>
              <a:ext uri="{FF2B5EF4-FFF2-40B4-BE49-F238E27FC236}">
                <a16:creationId xmlns:a16="http://schemas.microsoft.com/office/drawing/2014/main" id="{40355C73-BE6F-AC46-5920-0B3EBCC73A1D}"/>
              </a:ext>
            </a:extLst>
          </p:cNvPr>
          <p:cNvSpPr>
            <a:spLocks noGrp="1"/>
          </p:cNvSpPr>
          <p:nvPr>
            <p:ph type="hdr" sz="quarter"/>
          </p:nvPr>
        </p:nvSpPr>
        <p:spPr/>
        <p:txBody>
          <a:bodyPr/>
          <a:lstStyle/>
          <a:p>
            <a:pPr>
              <a:defRPr/>
            </a:pPr>
            <a:r>
              <a:rPr lang="en-US" altLang="en-PR"/>
              <a:t>Clase Quim 4052 - Lab. Química Física</a:t>
            </a:r>
          </a:p>
        </p:txBody>
      </p:sp>
      <p:sp>
        <p:nvSpPr>
          <p:cNvPr id="5" name="Slide Number Placeholder 4">
            <a:extLst>
              <a:ext uri="{FF2B5EF4-FFF2-40B4-BE49-F238E27FC236}">
                <a16:creationId xmlns:a16="http://schemas.microsoft.com/office/drawing/2014/main" id="{2A210EE8-4BA7-2275-5E31-09E91972EA6B}"/>
              </a:ext>
            </a:extLst>
          </p:cNvPr>
          <p:cNvSpPr>
            <a:spLocks noGrp="1"/>
          </p:cNvSpPr>
          <p:nvPr>
            <p:ph type="sldNum" sz="quarter" idx="5"/>
          </p:nvPr>
        </p:nvSpPr>
        <p:spPr/>
        <p:txBody>
          <a:bodyPr/>
          <a:lstStyle/>
          <a:p>
            <a:pPr>
              <a:defRPr/>
            </a:pPr>
            <a:fld id="{3D60434C-8986-4715-A61E-E4A9E2D1C133}" type="slidenum">
              <a:rPr lang="en-US" altLang="en-PR" smtClean="0"/>
              <a:pPr>
                <a:defRPr/>
              </a:pPr>
              <a:t>17</a:t>
            </a:fld>
            <a:endParaRPr lang="en-US" altLang="en-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1356DF1-4316-132E-3B9D-138C12516CD3}"/>
              </a:ext>
            </a:extLst>
          </p:cNvPr>
          <p:cNvSpPr>
            <a:spLocks noGrp="1"/>
          </p:cNvSpPr>
          <p:nvPr>
            <p:ph type="dt" sz="half" idx="10"/>
          </p:nvPr>
        </p:nvSpPr>
        <p:spPr/>
        <p:txBody>
          <a:bodyPr/>
          <a:lstStyle>
            <a:lvl1pPr>
              <a:defRPr/>
            </a:lvl1pPr>
          </a:lstStyle>
          <a:p>
            <a:pPr>
              <a:defRPr/>
            </a:pPr>
            <a:fld id="{D642A771-89FD-4BEB-A2A0-3607F7571829}" type="datetimeFigureOut">
              <a:rPr lang="en-US"/>
              <a:pPr>
                <a:defRPr/>
              </a:pPr>
              <a:t>8/16/2024</a:t>
            </a:fld>
            <a:endParaRPr lang="en-US"/>
          </a:p>
        </p:txBody>
      </p:sp>
      <p:sp>
        <p:nvSpPr>
          <p:cNvPr id="5" name="Footer Placeholder 4">
            <a:extLst>
              <a:ext uri="{FF2B5EF4-FFF2-40B4-BE49-F238E27FC236}">
                <a16:creationId xmlns:a16="http://schemas.microsoft.com/office/drawing/2014/main" id="{A05A92D7-F235-F4B1-320A-7C70C957FE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FE19291-AF93-9E15-E80E-8112CB971142}"/>
              </a:ext>
            </a:extLst>
          </p:cNvPr>
          <p:cNvSpPr>
            <a:spLocks noGrp="1"/>
          </p:cNvSpPr>
          <p:nvPr>
            <p:ph type="sldNum" sz="quarter" idx="12"/>
          </p:nvPr>
        </p:nvSpPr>
        <p:spPr/>
        <p:txBody>
          <a:bodyPr/>
          <a:lstStyle>
            <a:lvl1pPr>
              <a:defRPr/>
            </a:lvl1pPr>
          </a:lstStyle>
          <a:p>
            <a:pPr>
              <a:defRPr/>
            </a:pPr>
            <a:r>
              <a:rPr lang="en-US" altLang="en-PR"/>
              <a:t>SLIDE </a:t>
            </a:r>
            <a:fld id="{E85CB6B3-2D2F-4898-8410-29F6C5853356}" type="slidenum">
              <a:rPr lang="en-US" altLang="en-PR" smtClean="0"/>
              <a:pPr>
                <a:defRPr/>
              </a:pPr>
              <a:t>‹#›</a:t>
            </a:fld>
            <a:endParaRPr lang="en-US" altLang="en-PR"/>
          </a:p>
        </p:txBody>
      </p:sp>
    </p:spTree>
    <p:extLst>
      <p:ext uri="{BB962C8B-B14F-4D97-AF65-F5344CB8AC3E}">
        <p14:creationId xmlns:p14="http://schemas.microsoft.com/office/powerpoint/2010/main" val="1699993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378CA08-F82D-15BF-C121-A611A1CEC77C}"/>
              </a:ext>
            </a:extLst>
          </p:cNvPr>
          <p:cNvSpPr>
            <a:spLocks noGrp="1"/>
          </p:cNvSpPr>
          <p:nvPr>
            <p:ph type="dt" sz="half" idx="10"/>
          </p:nvPr>
        </p:nvSpPr>
        <p:spPr/>
        <p:txBody>
          <a:bodyPr/>
          <a:lstStyle>
            <a:lvl1pPr>
              <a:defRPr/>
            </a:lvl1pPr>
          </a:lstStyle>
          <a:p>
            <a:pPr>
              <a:defRPr/>
            </a:pPr>
            <a:fld id="{273B5D60-3388-488C-808E-3845549758B6}" type="datetimeFigureOut">
              <a:rPr lang="en-US"/>
              <a:pPr>
                <a:defRPr/>
              </a:pPr>
              <a:t>8/16/2024</a:t>
            </a:fld>
            <a:endParaRPr lang="en-US"/>
          </a:p>
        </p:txBody>
      </p:sp>
      <p:sp>
        <p:nvSpPr>
          <p:cNvPr id="5" name="Footer Placeholder 4">
            <a:extLst>
              <a:ext uri="{FF2B5EF4-FFF2-40B4-BE49-F238E27FC236}">
                <a16:creationId xmlns:a16="http://schemas.microsoft.com/office/drawing/2014/main" id="{2560741D-9C77-E1BB-F902-316CB9083D3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DA621AD-75A0-6B46-FBBB-6DD61A183650}"/>
              </a:ext>
            </a:extLst>
          </p:cNvPr>
          <p:cNvSpPr>
            <a:spLocks noGrp="1"/>
          </p:cNvSpPr>
          <p:nvPr>
            <p:ph type="sldNum" sz="quarter" idx="12"/>
          </p:nvPr>
        </p:nvSpPr>
        <p:spPr/>
        <p:txBody>
          <a:bodyPr/>
          <a:lstStyle>
            <a:lvl1pPr>
              <a:defRPr/>
            </a:lvl1pPr>
          </a:lstStyle>
          <a:p>
            <a:pPr>
              <a:defRPr/>
            </a:pPr>
            <a:r>
              <a:rPr lang="en-US" altLang="en-PR"/>
              <a:t>SLIDE </a:t>
            </a:r>
            <a:fld id="{0F0795D3-55E5-4551-880A-3201884AE492}" type="slidenum">
              <a:rPr lang="en-US" altLang="en-PR" smtClean="0"/>
              <a:pPr>
                <a:defRPr/>
              </a:pPr>
              <a:t>‹#›</a:t>
            </a:fld>
            <a:endParaRPr lang="en-US" altLang="en-PR"/>
          </a:p>
        </p:txBody>
      </p:sp>
    </p:spTree>
    <p:extLst>
      <p:ext uri="{BB962C8B-B14F-4D97-AF65-F5344CB8AC3E}">
        <p14:creationId xmlns:p14="http://schemas.microsoft.com/office/powerpoint/2010/main" val="3304325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90C6D6-8A38-F0CF-851B-FC6D5175D5C0}"/>
              </a:ext>
            </a:extLst>
          </p:cNvPr>
          <p:cNvSpPr>
            <a:spLocks noGrp="1"/>
          </p:cNvSpPr>
          <p:nvPr>
            <p:ph type="dt" sz="half" idx="10"/>
          </p:nvPr>
        </p:nvSpPr>
        <p:spPr/>
        <p:txBody>
          <a:bodyPr/>
          <a:lstStyle>
            <a:lvl1pPr>
              <a:defRPr/>
            </a:lvl1pPr>
          </a:lstStyle>
          <a:p>
            <a:pPr>
              <a:defRPr/>
            </a:pPr>
            <a:fld id="{DF728353-CC35-4495-8521-B41A7CF5D198}" type="datetimeFigureOut">
              <a:rPr lang="en-US"/>
              <a:pPr>
                <a:defRPr/>
              </a:pPr>
              <a:t>8/16/2024</a:t>
            </a:fld>
            <a:endParaRPr lang="en-US"/>
          </a:p>
        </p:txBody>
      </p:sp>
      <p:sp>
        <p:nvSpPr>
          <p:cNvPr id="5" name="Footer Placeholder 4">
            <a:extLst>
              <a:ext uri="{FF2B5EF4-FFF2-40B4-BE49-F238E27FC236}">
                <a16:creationId xmlns:a16="http://schemas.microsoft.com/office/drawing/2014/main" id="{A2B9F6CA-294F-09E7-0806-A3F660F4CCE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D3E692-966A-581B-5A1B-8FF211D8F8C2}"/>
              </a:ext>
            </a:extLst>
          </p:cNvPr>
          <p:cNvSpPr>
            <a:spLocks noGrp="1"/>
          </p:cNvSpPr>
          <p:nvPr>
            <p:ph type="sldNum" sz="quarter" idx="12"/>
          </p:nvPr>
        </p:nvSpPr>
        <p:spPr/>
        <p:txBody>
          <a:bodyPr/>
          <a:lstStyle>
            <a:lvl1pPr>
              <a:defRPr/>
            </a:lvl1pPr>
          </a:lstStyle>
          <a:p>
            <a:pPr>
              <a:defRPr/>
            </a:pPr>
            <a:r>
              <a:rPr lang="en-US" altLang="en-PR"/>
              <a:t>SLIDE </a:t>
            </a:r>
            <a:fld id="{9E55AC2A-5C05-478A-946D-39CE6A52F43A}" type="slidenum">
              <a:rPr lang="en-US" altLang="en-PR" smtClean="0"/>
              <a:pPr>
                <a:defRPr/>
              </a:pPr>
              <a:t>‹#›</a:t>
            </a:fld>
            <a:endParaRPr lang="en-US" altLang="en-PR"/>
          </a:p>
        </p:txBody>
      </p:sp>
    </p:spTree>
    <p:extLst>
      <p:ext uri="{BB962C8B-B14F-4D97-AF65-F5344CB8AC3E}">
        <p14:creationId xmlns:p14="http://schemas.microsoft.com/office/powerpoint/2010/main" val="3552473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B540CBA-D79C-D636-E138-76BC1CEDA559}"/>
              </a:ext>
            </a:extLst>
          </p:cNvPr>
          <p:cNvSpPr>
            <a:spLocks noGrp="1"/>
          </p:cNvSpPr>
          <p:nvPr>
            <p:ph type="dt" sz="half" idx="10"/>
          </p:nvPr>
        </p:nvSpPr>
        <p:spPr/>
        <p:txBody>
          <a:bodyPr/>
          <a:lstStyle>
            <a:lvl1pPr>
              <a:defRPr/>
            </a:lvl1pPr>
          </a:lstStyle>
          <a:p>
            <a:pPr>
              <a:defRPr/>
            </a:pPr>
            <a:fld id="{EA3588F2-7D28-4DD8-AB7D-F68C174A545E}" type="datetimeFigureOut">
              <a:rPr lang="en-US"/>
              <a:pPr>
                <a:defRPr/>
              </a:pPr>
              <a:t>8/16/2024</a:t>
            </a:fld>
            <a:endParaRPr lang="en-US"/>
          </a:p>
        </p:txBody>
      </p:sp>
      <p:sp>
        <p:nvSpPr>
          <p:cNvPr id="6" name="Footer Placeholder 4">
            <a:extLst>
              <a:ext uri="{FF2B5EF4-FFF2-40B4-BE49-F238E27FC236}">
                <a16:creationId xmlns:a16="http://schemas.microsoft.com/office/drawing/2014/main" id="{847683CF-D6D4-0E81-6CE9-3E8495A0EE1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E02A083-4F9C-5494-E312-581B4B852D02}"/>
              </a:ext>
            </a:extLst>
          </p:cNvPr>
          <p:cNvSpPr>
            <a:spLocks noGrp="1"/>
          </p:cNvSpPr>
          <p:nvPr>
            <p:ph type="sldNum" sz="quarter" idx="12"/>
          </p:nvPr>
        </p:nvSpPr>
        <p:spPr/>
        <p:txBody>
          <a:bodyPr/>
          <a:lstStyle>
            <a:lvl1pPr>
              <a:defRPr/>
            </a:lvl1pPr>
          </a:lstStyle>
          <a:p>
            <a:pPr>
              <a:defRPr/>
            </a:pPr>
            <a:r>
              <a:rPr lang="en-US" altLang="en-PR"/>
              <a:t>SLIDE </a:t>
            </a:r>
            <a:fld id="{EAD4CE54-0EAF-4455-B99B-DCB9E224656A}" type="slidenum">
              <a:rPr lang="en-US" altLang="en-PR" smtClean="0"/>
              <a:pPr>
                <a:defRPr/>
              </a:pPr>
              <a:t>‹#›</a:t>
            </a:fld>
            <a:endParaRPr lang="en-US" altLang="en-PR"/>
          </a:p>
        </p:txBody>
      </p:sp>
    </p:spTree>
    <p:extLst>
      <p:ext uri="{BB962C8B-B14F-4D97-AF65-F5344CB8AC3E}">
        <p14:creationId xmlns:p14="http://schemas.microsoft.com/office/powerpoint/2010/main" val="842076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A5F375F-7B0A-03F4-F7E6-B11E2A087BB0}"/>
              </a:ext>
            </a:extLst>
          </p:cNvPr>
          <p:cNvSpPr>
            <a:spLocks noGrp="1"/>
          </p:cNvSpPr>
          <p:nvPr>
            <p:ph type="dt" sz="half" idx="10"/>
          </p:nvPr>
        </p:nvSpPr>
        <p:spPr/>
        <p:txBody>
          <a:bodyPr/>
          <a:lstStyle>
            <a:lvl1pPr>
              <a:defRPr/>
            </a:lvl1pPr>
          </a:lstStyle>
          <a:p>
            <a:pPr>
              <a:defRPr/>
            </a:pPr>
            <a:fld id="{7A7C7BCE-39A5-4227-854A-F38DB20D5C3A}" type="datetimeFigureOut">
              <a:rPr lang="en-US"/>
              <a:pPr>
                <a:defRPr/>
              </a:pPr>
              <a:t>8/16/2024</a:t>
            </a:fld>
            <a:endParaRPr lang="en-US"/>
          </a:p>
        </p:txBody>
      </p:sp>
      <p:sp>
        <p:nvSpPr>
          <p:cNvPr id="8" name="Footer Placeholder 4">
            <a:extLst>
              <a:ext uri="{FF2B5EF4-FFF2-40B4-BE49-F238E27FC236}">
                <a16:creationId xmlns:a16="http://schemas.microsoft.com/office/drawing/2014/main" id="{90D5EFA6-7CE6-A046-D1E1-F6CD883D2E3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DF07A3A-DB60-816A-5158-7D832046C229}"/>
              </a:ext>
            </a:extLst>
          </p:cNvPr>
          <p:cNvSpPr>
            <a:spLocks noGrp="1"/>
          </p:cNvSpPr>
          <p:nvPr>
            <p:ph type="sldNum" sz="quarter" idx="12"/>
          </p:nvPr>
        </p:nvSpPr>
        <p:spPr/>
        <p:txBody>
          <a:bodyPr/>
          <a:lstStyle>
            <a:lvl1pPr>
              <a:defRPr/>
            </a:lvl1pPr>
          </a:lstStyle>
          <a:p>
            <a:pPr>
              <a:defRPr/>
            </a:pPr>
            <a:r>
              <a:rPr lang="en-US" altLang="en-PR"/>
              <a:t>SLIDE </a:t>
            </a:r>
            <a:fld id="{E7DE92B1-2A65-46FD-8074-FBE20F82F09B}" type="slidenum">
              <a:rPr lang="en-US" altLang="en-PR" smtClean="0"/>
              <a:pPr>
                <a:defRPr/>
              </a:pPr>
              <a:t>‹#›</a:t>
            </a:fld>
            <a:endParaRPr lang="en-US" altLang="en-PR"/>
          </a:p>
        </p:txBody>
      </p:sp>
    </p:spTree>
    <p:extLst>
      <p:ext uri="{BB962C8B-B14F-4D97-AF65-F5344CB8AC3E}">
        <p14:creationId xmlns:p14="http://schemas.microsoft.com/office/powerpoint/2010/main" val="231222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767C937B-AEC3-8969-F10C-EF09FF0A28A5}"/>
              </a:ext>
            </a:extLst>
          </p:cNvPr>
          <p:cNvSpPr>
            <a:spLocks noGrp="1"/>
          </p:cNvSpPr>
          <p:nvPr>
            <p:ph type="dt" sz="half" idx="10"/>
          </p:nvPr>
        </p:nvSpPr>
        <p:spPr/>
        <p:txBody>
          <a:bodyPr/>
          <a:lstStyle>
            <a:lvl1pPr>
              <a:defRPr/>
            </a:lvl1pPr>
          </a:lstStyle>
          <a:p>
            <a:pPr>
              <a:defRPr/>
            </a:pPr>
            <a:fld id="{785785B2-D9C0-48BB-ACA7-7E45C94FFC87}" type="datetimeFigureOut">
              <a:rPr lang="en-US"/>
              <a:pPr>
                <a:defRPr/>
              </a:pPr>
              <a:t>8/16/2024</a:t>
            </a:fld>
            <a:endParaRPr lang="en-US"/>
          </a:p>
        </p:txBody>
      </p:sp>
      <p:sp>
        <p:nvSpPr>
          <p:cNvPr id="4" name="Footer Placeholder 4">
            <a:extLst>
              <a:ext uri="{FF2B5EF4-FFF2-40B4-BE49-F238E27FC236}">
                <a16:creationId xmlns:a16="http://schemas.microsoft.com/office/drawing/2014/main" id="{4D1A9C00-4DA1-A464-B638-412E399C18F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7AE3DA6-C8F3-AA0D-D807-42611E214309}"/>
              </a:ext>
            </a:extLst>
          </p:cNvPr>
          <p:cNvSpPr>
            <a:spLocks noGrp="1"/>
          </p:cNvSpPr>
          <p:nvPr>
            <p:ph type="sldNum" sz="quarter" idx="12"/>
          </p:nvPr>
        </p:nvSpPr>
        <p:spPr/>
        <p:txBody>
          <a:bodyPr/>
          <a:lstStyle>
            <a:lvl1pPr>
              <a:defRPr/>
            </a:lvl1pPr>
          </a:lstStyle>
          <a:p>
            <a:pPr>
              <a:defRPr/>
            </a:pPr>
            <a:r>
              <a:rPr lang="en-US" altLang="en-PR"/>
              <a:t>SLIDE </a:t>
            </a:r>
            <a:fld id="{270E2EED-13EE-4952-87EF-06BBFF495084}" type="slidenum">
              <a:rPr lang="en-US" altLang="en-PR" smtClean="0"/>
              <a:pPr>
                <a:defRPr/>
              </a:pPr>
              <a:t>‹#›</a:t>
            </a:fld>
            <a:endParaRPr lang="en-US" altLang="en-PR"/>
          </a:p>
        </p:txBody>
      </p:sp>
    </p:spTree>
    <p:extLst>
      <p:ext uri="{BB962C8B-B14F-4D97-AF65-F5344CB8AC3E}">
        <p14:creationId xmlns:p14="http://schemas.microsoft.com/office/powerpoint/2010/main" val="394168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CE00905-09A1-3146-A36E-C01C817839E7}"/>
              </a:ext>
            </a:extLst>
          </p:cNvPr>
          <p:cNvSpPr>
            <a:spLocks noGrp="1"/>
          </p:cNvSpPr>
          <p:nvPr>
            <p:ph type="dt" sz="half" idx="10"/>
          </p:nvPr>
        </p:nvSpPr>
        <p:spPr/>
        <p:txBody>
          <a:bodyPr/>
          <a:lstStyle>
            <a:lvl1pPr>
              <a:defRPr/>
            </a:lvl1pPr>
          </a:lstStyle>
          <a:p>
            <a:pPr>
              <a:defRPr/>
            </a:pPr>
            <a:fld id="{DC788EFE-9BC5-40DC-9469-B3BC142E1974}" type="datetimeFigureOut">
              <a:rPr lang="en-US"/>
              <a:pPr>
                <a:defRPr/>
              </a:pPr>
              <a:t>8/16/2024</a:t>
            </a:fld>
            <a:endParaRPr lang="en-US"/>
          </a:p>
        </p:txBody>
      </p:sp>
      <p:sp>
        <p:nvSpPr>
          <p:cNvPr id="3" name="Footer Placeholder 4">
            <a:extLst>
              <a:ext uri="{FF2B5EF4-FFF2-40B4-BE49-F238E27FC236}">
                <a16:creationId xmlns:a16="http://schemas.microsoft.com/office/drawing/2014/main" id="{EB506AE0-6CF5-4AFA-C523-75922A9FD62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BD7529D-C3FE-EF08-DD4B-5247904D2220}"/>
              </a:ext>
            </a:extLst>
          </p:cNvPr>
          <p:cNvSpPr>
            <a:spLocks noGrp="1"/>
          </p:cNvSpPr>
          <p:nvPr>
            <p:ph type="sldNum" sz="quarter" idx="12"/>
          </p:nvPr>
        </p:nvSpPr>
        <p:spPr/>
        <p:txBody>
          <a:bodyPr/>
          <a:lstStyle>
            <a:lvl1pPr>
              <a:defRPr/>
            </a:lvl1pPr>
          </a:lstStyle>
          <a:p>
            <a:pPr>
              <a:defRPr/>
            </a:pPr>
            <a:r>
              <a:rPr lang="en-US" altLang="en-PR"/>
              <a:t>SLIDE </a:t>
            </a:r>
            <a:fld id="{F25958F4-FCE0-482B-8DEC-7C8C8980EB98}" type="slidenum">
              <a:rPr lang="en-US" altLang="en-PR" smtClean="0"/>
              <a:pPr>
                <a:defRPr/>
              </a:pPr>
              <a:t>‹#›</a:t>
            </a:fld>
            <a:endParaRPr lang="en-US" altLang="en-PR"/>
          </a:p>
        </p:txBody>
      </p:sp>
    </p:spTree>
    <p:extLst>
      <p:ext uri="{BB962C8B-B14F-4D97-AF65-F5344CB8AC3E}">
        <p14:creationId xmlns:p14="http://schemas.microsoft.com/office/powerpoint/2010/main" val="4120755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E55A7472-A983-C3FC-0974-353D0D8AF6BA}"/>
              </a:ext>
            </a:extLst>
          </p:cNvPr>
          <p:cNvSpPr>
            <a:spLocks noGrp="1"/>
          </p:cNvSpPr>
          <p:nvPr>
            <p:ph type="dt" sz="half" idx="10"/>
          </p:nvPr>
        </p:nvSpPr>
        <p:spPr/>
        <p:txBody>
          <a:bodyPr/>
          <a:lstStyle>
            <a:lvl1pPr>
              <a:defRPr/>
            </a:lvl1pPr>
          </a:lstStyle>
          <a:p>
            <a:pPr>
              <a:defRPr/>
            </a:pPr>
            <a:fld id="{E5F08B3E-F95F-4818-B36F-9E164873C9B4}" type="datetimeFigureOut">
              <a:rPr lang="en-US"/>
              <a:pPr>
                <a:defRPr/>
              </a:pPr>
              <a:t>8/16/2024</a:t>
            </a:fld>
            <a:endParaRPr lang="en-US"/>
          </a:p>
        </p:txBody>
      </p:sp>
      <p:sp>
        <p:nvSpPr>
          <p:cNvPr id="6" name="Footer Placeholder 4">
            <a:extLst>
              <a:ext uri="{FF2B5EF4-FFF2-40B4-BE49-F238E27FC236}">
                <a16:creationId xmlns:a16="http://schemas.microsoft.com/office/drawing/2014/main" id="{08AE2808-585A-3C68-514A-9FB61A62437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EA8FC9-86E3-A6EA-9935-FFC801BE9C01}"/>
              </a:ext>
            </a:extLst>
          </p:cNvPr>
          <p:cNvSpPr>
            <a:spLocks noGrp="1"/>
          </p:cNvSpPr>
          <p:nvPr>
            <p:ph type="sldNum" sz="quarter" idx="12"/>
          </p:nvPr>
        </p:nvSpPr>
        <p:spPr/>
        <p:txBody>
          <a:bodyPr/>
          <a:lstStyle>
            <a:lvl1pPr>
              <a:defRPr/>
            </a:lvl1pPr>
          </a:lstStyle>
          <a:p>
            <a:pPr>
              <a:defRPr/>
            </a:pPr>
            <a:r>
              <a:rPr lang="en-US" altLang="en-PR"/>
              <a:t>SLIDE </a:t>
            </a:r>
            <a:fld id="{42CAAB49-406A-43C4-9567-67D4D0DA9CCD}" type="slidenum">
              <a:rPr lang="en-US" altLang="en-PR" smtClean="0"/>
              <a:pPr>
                <a:defRPr/>
              </a:pPr>
              <a:t>‹#›</a:t>
            </a:fld>
            <a:endParaRPr lang="en-US" altLang="en-PR"/>
          </a:p>
        </p:txBody>
      </p:sp>
    </p:spTree>
    <p:extLst>
      <p:ext uri="{BB962C8B-B14F-4D97-AF65-F5344CB8AC3E}">
        <p14:creationId xmlns:p14="http://schemas.microsoft.com/office/powerpoint/2010/main" val="2184827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76AFA18E-8516-66AF-14EE-C39C1571EB7A}"/>
              </a:ext>
            </a:extLst>
          </p:cNvPr>
          <p:cNvSpPr>
            <a:spLocks noGrp="1"/>
          </p:cNvSpPr>
          <p:nvPr>
            <p:ph type="dt" sz="half" idx="10"/>
          </p:nvPr>
        </p:nvSpPr>
        <p:spPr/>
        <p:txBody>
          <a:bodyPr/>
          <a:lstStyle>
            <a:lvl1pPr>
              <a:defRPr/>
            </a:lvl1pPr>
          </a:lstStyle>
          <a:p>
            <a:pPr>
              <a:defRPr/>
            </a:pPr>
            <a:fld id="{127268A6-DED1-465A-A807-421BC7F64618}" type="datetimeFigureOut">
              <a:rPr lang="en-US"/>
              <a:pPr>
                <a:defRPr/>
              </a:pPr>
              <a:t>8/16/2024</a:t>
            </a:fld>
            <a:endParaRPr lang="en-US"/>
          </a:p>
        </p:txBody>
      </p:sp>
      <p:sp>
        <p:nvSpPr>
          <p:cNvPr id="6" name="Footer Placeholder 4">
            <a:extLst>
              <a:ext uri="{FF2B5EF4-FFF2-40B4-BE49-F238E27FC236}">
                <a16:creationId xmlns:a16="http://schemas.microsoft.com/office/drawing/2014/main" id="{B3BB6767-70DF-D0ED-E1D1-9B7D12BACBD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BBE1B68-9993-FD81-937E-CD28077239B2}"/>
              </a:ext>
            </a:extLst>
          </p:cNvPr>
          <p:cNvSpPr>
            <a:spLocks noGrp="1"/>
          </p:cNvSpPr>
          <p:nvPr>
            <p:ph type="sldNum" sz="quarter" idx="12"/>
          </p:nvPr>
        </p:nvSpPr>
        <p:spPr/>
        <p:txBody>
          <a:bodyPr/>
          <a:lstStyle>
            <a:lvl1pPr>
              <a:defRPr/>
            </a:lvl1pPr>
          </a:lstStyle>
          <a:p>
            <a:pPr>
              <a:defRPr/>
            </a:pPr>
            <a:r>
              <a:rPr lang="en-US" altLang="en-PR"/>
              <a:t>SLIDE </a:t>
            </a:r>
            <a:fld id="{446DA340-A0F4-4555-93D5-93718E946E57}" type="slidenum">
              <a:rPr lang="en-US" altLang="en-PR" smtClean="0"/>
              <a:pPr>
                <a:defRPr/>
              </a:pPr>
              <a:t>‹#›</a:t>
            </a:fld>
            <a:endParaRPr lang="en-US" altLang="en-PR"/>
          </a:p>
        </p:txBody>
      </p:sp>
    </p:spTree>
    <p:extLst>
      <p:ext uri="{BB962C8B-B14F-4D97-AF65-F5344CB8AC3E}">
        <p14:creationId xmlns:p14="http://schemas.microsoft.com/office/powerpoint/2010/main" val="4217450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0FC3A57-C396-2D71-3E2E-F1CF5628DDBF}"/>
              </a:ext>
            </a:extLst>
          </p:cNvPr>
          <p:cNvSpPr>
            <a:spLocks noGrp="1"/>
          </p:cNvSpPr>
          <p:nvPr>
            <p:ph type="dt" sz="half" idx="10"/>
          </p:nvPr>
        </p:nvSpPr>
        <p:spPr/>
        <p:txBody>
          <a:bodyPr/>
          <a:lstStyle>
            <a:lvl1pPr>
              <a:defRPr/>
            </a:lvl1pPr>
          </a:lstStyle>
          <a:p>
            <a:pPr>
              <a:defRPr/>
            </a:pPr>
            <a:fld id="{319DD17C-6E84-4265-880F-6EDFD9E7EB38}" type="datetimeFigureOut">
              <a:rPr lang="en-US"/>
              <a:pPr>
                <a:defRPr/>
              </a:pPr>
              <a:t>8/16/2024</a:t>
            </a:fld>
            <a:endParaRPr lang="en-US"/>
          </a:p>
        </p:txBody>
      </p:sp>
      <p:sp>
        <p:nvSpPr>
          <p:cNvPr id="5" name="Footer Placeholder 4">
            <a:extLst>
              <a:ext uri="{FF2B5EF4-FFF2-40B4-BE49-F238E27FC236}">
                <a16:creationId xmlns:a16="http://schemas.microsoft.com/office/drawing/2014/main" id="{6D73FBAF-4A97-F09B-EDB1-0CE1A5CC1F3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E17E4AC-61C1-EE91-E49B-7271A804C8FE}"/>
              </a:ext>
            </a:extLst>
          </p:cNvPr>
          <p:cNvSpPr>
            <a:spLocks noGrp="1"/>
          </p:cNvSpPr>
          <p:nvPr>
            <p:ph type="sldNum" sz="quarter" idx="12"/>
          </p:nvPr>
        </p:nvSpPr>
        <p:spPr/>
        <p:txBody>
          <a:bodyPr/>
          <a:lstStyle>
            <a:lvl1pPr>
              <a:defRPr/>
            </a:lvl1pPr>
          </a:lstStyle>
          <a:p>
            <a:pPr>
              <a:defRPr/>
            </a:pPr>
            <a:r>
              <a:rPr lang="en-US" altLang="en-PR"/>
              <a:t>SLIDE </a:t>
            </a:r>
            <a:fld id="{82A7AD32-7101-45F1-BB6E-68AAD50F5494}" type="slidenum">
              <a:rPr lang="en-US" altLang="en-PR" smtClean="0"/>
              <a:pPr>
                <a:defRPr/>
              </a:pPr>
              <a:t>‹#›</a:t>
            </a:fld>
            <a:endParaRPr lang="en-US" altLang="en-PR"/>
          </a:p>
        </p:txBody>
      </p:sp>
    </p:spTree>
    <p:extLst>
      <p:ext uri="{BB962C8B-B14F-4D97-AF65-F5344CB8AC3E}">
        <p14:creationId xmlns:p14="http://schemas.microsoft.com/office/powerpoint/2010/main" val="3817878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A4D288B-4F93-FF0C-C1E8-E2E349DBE6C2}"/>
              </a:ext>
            </a:extLst>
          </p:cNvPr>
          <p:cNvSpPr>
            <a:spLocks noGrp="1"/>
          </p:cNvSpPr>
          <p:nvPr>
            <p:ph type="dt" sz="half" idx="10"/>
          </p:nvPr>
        </p:nvSpPr>
        <p:spPr/>
        <p:txBody>
          <a:bodyPr/>
          <a:lstStyle>
            <a:lvl1pPr>
              <a:defRPr/>
            </a:lvl1pPr>
          </a:lstStyle>
          <a:p>
            <a:pPr>
              <a:defRPr/>
            </a:pPr>
            <a:fld id="{A6C79881-3376-4C95-B734-CD9CC2E1C7B2}" type="datetimeFigureOut">
              <a:rPr lang="en-US"/>
              <a:pPr>
                <a:defRPr/>
              </a:pPr>
              <a:t>8/16/2024</a:t>
            </a:fld>
            <a:endParaRPr lang="en-US"/>
          </a:p>
        </p:txBody>
      </p:sp>
      <p:sp>
        <p:nvSpPr>
          <p:cNvPr id="5" name="Footer Placeholder 4">
            <a:extLst>
              <a:ext uri="{FF2B5EF4-FFF2-40B4-BE49-F238E27FC236}">
                <a16:creationId xmlns:a16="http://schemas.microsoft.com/office/drawing/2014/main" id="{E9778916-C4F7-F0D5-0333-189BED7305B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EDC27F6-5475-FD9F-6902-EE960518996B}"/>
              </a:ext>
            </a:extLst>
          </p:cNvPr>
          <p:cNvSpPr>
            <a:spLocks noGrp="1"/>
          </p:cNvSpPr>
          <p:nvPr>
            <p:ph type="sldNum" sz="quarter" idx="12"/>
          </p:nvPr>
        </p:nvSpPr>
        <p:spPr/>
        <p:txBody>
          <a:bodyPr/>
          <a:lstStyle>
            <a:lvl1pPr>
              <a:defRPr/>
            </a:lvl1pPr>
          </a:lstStyle>
          <a:p>
            <a:pPr>
              <a:defRPr/>
            </a:pPr>
            <a:r>
              <a:rPr lang="en-US" altLang="en-PR"/>
              <a:t>SLIDE </a:t>
            </a:r>
            <a:fld id="{66BAC23C-A485-44A4-ADFF-0B5A661639BB}" type="slidenum">
              <a:rPr lang="en-US" altLang="en-PR" smtClean="0"/>
              <a:pPr>
                <a:defRPr/>
              </a:pPr>
              <a:t>‹#›</a:t>
            </a:fld>
            <a:endParaRPr lang="en-US" altLang="en-PR"/>
          </a:p>
        </p:txBody>
      </p:sp>
    </p:spTree>
    <p:extLst>
      <p:ext uri="{BB962C8B-B14F-4D97-AF65-F5344CB8AC3E}">
        <p14:creationId xmlns:p14="http://schemas.microsoft.com/office/powerpoint/2010/main" val="1770665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36638"/>
          </a:xfrm>
        </p:spPr>
        <p:txBody>
          <a:bodyPr/>
          <a:lstStyle/>
          <a:p>
            <a:r>
              <a:rPr lang="en-US"/>
              <a:t>Click to edit Master title style</a:t>
            </a:r>
            <a:endParaRPr lang="es-PR"/>
          </a:p>
        </p:txBody>
      </p:sp>
      <p:sp>
        <p:nvSpPr>
          <p:cNvPr id="3" name="Text Placeholder 2"/>
          <p:cNvSpPr>
            <a:spLocks noGrp="1"/>
          </p:cNvSpPr>
          <p:nvPr>
            <p:ph type="body" sz="half" idx="1"/>
          </p:nvPr>
        </p:nvSpPr>
        <p:spPr>
          <a:xfrm>
            <a:off x="457200" y="2133600"/>
            <a:ext cx="4038600" cy="266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Content Placeholder 3"/>
          <p:cNvSpPr>
            <a:spLocks noGrp="1"/>
          </p:cNvSpPr>
          <p:nvPr>
            <p:ph sz="quarter" idx="2"/>
          </p:nvPr>
        </p:nvSpPr>
        <p:spPr>
          <a:xfrm>
            <a:off x="4648200" y="2133600"/>
            <a:ext cx="4038600" cy="125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Content Placeholder 4"/>
          <p:cNvSpPr>
            <a:spLocks noGrp="1"/>
          </p:cNvSpPr>
          <p:nvPr>
            <p:ph sz="quarter" idx="3"/>
          </p:nvPr>
        </p:nvSpPr>
        <p:spPr>
          <a:xfrm>
            <a:off x="4648200" y="3543300"/>
            <a:ext cx="4038600" cy="125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6" name="Slide Number Placeholder 5">
            <a:extLst>
              <a:ext uri="{FF2B5EF4-FFF2-40B4-BE49-F238E27FC236}">
                <a16:creationId xmlns:a16="http://schemas.microsoft.com/office/drawing/2014/main" id="{969B7AFF-0C95-EA81-6097-EA134D2C404B}"/>
              </a:ext>
            </a:extLst>
          </p:cNvPr>
          <p:cNvSpPr>
            <a:spLocks noGrp="1"/>
          </p:cNvSpPr>
          <p:nvPr>
            <p:ph type="sldNum" sz="quarter" idx="10"/>
          </p:nvPr>
        </p:nvSpPr>
        <p:spPr>
          <a:xfrm>
            <a:off x="6858000" y="0"/>
            <a:ext cx="1219200" cy="476250"/>
          </a:xfrm>
        </p:spPr>
        <p:txBody>
          <a:bodyPr/>
          <a:lstStyle>
            <a:lvl1pPr>
              <a:defRPr/>
            </a:lvl1pPr>
          </a:lstStyle>
          <a:p>
            <a:pPr>
              <a:defRPr/>
            </a:pPr>
            <a:r>
              <a:rPr lang="en-US" altLang="en-PR"/>
              <a:t>SLIDE </a:t>
            </a:r>
            <a:fld id="{63795D67-3035-4EFE-8196-955CAA2745D7}" type="slidenum">
              <a:rPr lang="en-US" altLang="en-PR"/>
              <a:pPr>
                <a:defRPr/>
              </a:pPr>
              <a:t>‹#›</a:t>
            </a:fld>
            <a:endParaRPr lang="en-US" altLang="en-PR"/>
          </a:p>
        </p:txBody>
      </p:sp>
    </p:spTree>
    <p:extLst>
      <p:ext uri="{BB962C8B-B14F-4D97-AF65-F5344CB8AC3E}">
        <p14:creationId xmlns:p14="http://schemas.microsoft.com/office/powerpoint/2010/main" val="4065648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693FDBC-001A-8D04-FA2C-617378A5EA8A}"/>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PR"/>
              <a:t>Click to edit Master title style</a:t>
            </a:r>
          </a:p>
        </p:txBody>
      </p:sp>
      <p:sp>
        <p:nvSpPr>
          <p:cNvPr id="1027" name="Text Placeholder 2">
            <a:extLst>
              <a:ext uri="{FF2B5EF4-FFF2-40B4-BE49-F238E27FC236}">
                <a16:creationId xmlns:a16="http://schemas.microsoft.com/office/drawing/2014/main" id="{B91001FB-D17E-95DC-80E3-F2ABD42098F1}"/>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PR"/>
              <a:t>Click to edit Master text styles</a:t>
            </a:r>
          </a:p>
          <a:p>
            <a:pPr lvl="1"/>
            <a:r>
              <a:rPr lang="en-US" altLang="en-PR"/>
              <a:t>Second level</a:t>
            </a:r>
          </a:p>
          <a:p>
            <a:pPr lvl="2"/>
            <a:r>
              <a:rPr lang="en-US" altLang="en-PR"/>
              <a:t>Third level</a:t>
            </a:r>
          </a:p>
          <a:p>
            <a:pPr lvl="3"/>
            <a:r>
              <a:rPr lang="en-US" altLang="en-PR"/>
              <a:t>Fourth level</a:t>
            </a:r>
          </a:p>
          <a:p>
            <a:pPr lvl="4"/>
            <a:r>
              <a:rPr lang="en-US" altLang="en-PR"/>
              <a:t>Fifth level</a:t>
            </a:r>
          </a:p>
        </p:txBody>
      </p:sp>
      <p:sp>
        <p:nvSpPr>
          <p:cNvPr id="4" name="Date Placeholder 3">
            <a:extLst>
              <a:ext uri="{FF2B5EF4-FFF2-40B4-BE49-F238E27FC236}">
                <a16:creationId xmlns:a16="http://schemas.microsoft.com/office/drawing/2014/main" id="{22B43D7A-5CA1-1D43-3F6F-1A5EF85829B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AFC9CD5D-262A-4E06-989C-6431BE309E2C}" type="datetimeFigureOut">
              <a:rPr lang="en-US"/>
              <a:pPr>
                <a:defRPr/>
              </a:pPr>
              <a:t>8/16/2024</a:t>
            </a:fld>
            <a:endParaRPr lang="en-US"/>
          </a:p>
        </p:txBody>
      </p:sp>
      <p:sp>
        <p:nvSpPr>
          <p:cNvPr id="5" name="Footer Placeholder 4">
            <a:extLst>
              <a:ext uri="{FF2B5EF4-FFF2-40B4-BE49-F238E27FC236}">
                <a16:creationId xmlns:a16="http://schemas.microsoft.com/office/drawing/2014/main" id="{9B474D8D-A455-DDD8-0E2C-793D0D310A1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E8A3704-2A16-91AB-EF7F-BB5291DBDC9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r>
              <a:rPr lang="en-US" altLang="en-PR"/>
              <a:t>SLIDE </a:t>
            </a:r>
            <a:fld id="{BE19B7E1-CB7C-4CD2-AFCF-8D0E4E89E2B3}" type="slidenum">
              <a:rPr lang="en-US" altLang="en-PR" smtClean="0"/>
              <a:pPr>
                <a:defRPr/>
              </a:pPr>
              <a:t>‹#›</a:t>
            </a:fld>
            <a:endParaRPr lang="en-US" altLang="en-PR"/>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 TargetMode="External"/><Relationship Id="rId2" Type="http://schemas.openxmlformats.org/officeDocument/2006/relationships/hyperlink" Target="http://kinetics.nist.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mailto:rolando.oyola@upr.e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7.bin"/><Relationship Id="rId1" Type="http://schemas.openxmlformats.org/officeDocument/2006/relationships/slideLayout" Target="../slideLayouts/slideLayout7.xml"/><Relationship Id="rId5" Type="http://schemas.openxmlformats.org/officeDocument/2006/relationships/image" Target="../media/image9.wmf"/><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image" Target="../media/image10.wmf"/><Relationship Id="rId7" Type="http://schemas.openxmlformats.org/officeDocument/2006/relationships/image" Target="../media/image12.wmf"/><Relationship Id="rId2" Type="http://schemas.openxmlformats.org/officeDocument/2006/relationships/oleObject" Target="../embeddings/oleObject9.bin"/><Relationship Id="rId1" Type="http://schemas.openxmlformats.org/officeDocument/2006/relationships/slideLayout" Target="../slideLayouts/slideLayout2.xml"/><Relationship Id="rId6" Type="http://schemas.openxmlformats.org/officeDocument/2006/relationships/oleObject" Target="../embeddings/oleObject11.bin"/><Relationship Id="rId5" Type="http://schemas.openxmlformats.org/officeDocument/2006/relationships/image" Target="../media/image11.wmf"/><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wmf"/><Relationship Id="rId7" Type="http://schemas.openxmlformats.org/officeDocument/2006/relationships/image" Target="../media/image15.wmf"/><Relationship Id="rId2" Type="http://schemas.openxmlformats.org/officeDocument/2006/relationships/oleObject" Target="../embeddings/oleObject12.bin"/><Relationship Id="rId1" Type="http://schemas.openxmlformats.org/officeDocument/2006/relationships/slideLayout" Target="../slideLayouts/slideLayout12.xml"/><Relationship Id="rId6" Type="http://schemas.openxmlformats.org/officeDocument/2006/relationships/oleObject" Target="../embeddings/oleObject14.bin"/><Relationship Id="rId5" Type="http://schemas.openxmlformats.org/officeDocument/2006/relationships/image" Target="../media/image14.wmf"/><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a:extLst>
              <a:ext uri="{FF2B5EF4-FFF2-40B4-BE49-F238E27FC236}">
                <a16:creationId xmlns:a16="http://schemas.microsoft.com/office/drawing/2014/main" id="{68FD0315-4A0A-FF30-01D6-6137313D88E1}"/>
              </a:ext>
            </a:extLst>
          </p:cNvPr>
          <p:cNvSpPr>
            <a:spLocks noGrp="1" noChangeArrowheads="1"/>
          </p:cNvSpPr>
          <p:nvPr>
            <p:ph type="title"/>
          </p:nvPr>
        </p:nvSpPr>
        <p:spPr>
          <a:xfrm>
            <a:off x="457200" y="685800"/>
            <a:ext cx="8229600" cy="525463"/>
          </a:xfrm>
        </p:spPr>
        <p:txBody>
          <a:bodyPr rtlCol="0">
            <a:normAutofit fontScale="90000"/>
          </a:bodyPr>
          <a:lstStyle/>
          <a:p>
            <a:pPr eaLnBrk="1" fontAlgn="auto" hangingPunct="1">
              <a:spcAft>
                <a:spcPts val="0"/>
              </a:spcAft>
              <a:defRPr/>
            </a:pPr>
            <a:r>
              <a:rPr lang="en-US" altLang="en-PR" sz="4000"/>
              <a:t>Lab. Quim 4052</a:t>
            </a:r>
          </a:p>
        </p:txBody>
      </p:sp>
      <p:sp>
        <p:nvSpPr>
          <p:cNvPr id="6" name="Slide Number Placeholder 2">
            <a:extLst>
              <a:ext uri="{FF2B5EF4-FFF2-40B4-BE49-F238E27FC236}">
                <a16:creationId xmlns:a16="http://schemas.microsoft.com/office/drawing/2014/main" id="{E5BE9C70-222E-098E-CCBF-0D8518974160}"/>
              </a:ext>
            </a:extLst>
          </p:cNvPr>
          <p:cNvSpPr>
            <a:spLocks noGrp="1"/>
          </p:cNvSpPr>
          <p:nvPr>
            <p:ph type="sldNum" sz="quarter" idx="12"/>
          </p:nvPr>
        </p:nvSpPr>
        <p:spPr/>
        <p:txBody>
          <a:bodyPr/>
          <a:lstStyle/>
          <a:p>
            <a:pPr>
              <a:defRPr/>
            </a:pPr>
            <a:r>
              <a:rPr lang="en-US" altLang="en-PR"/>
              <a:t>SLIDE </a:t>
            </a:r>
            <a:fld id="{C985F12B-88CF-45A8-9E44-B49E28393D25}" type="slidenum">
              <a:rPr lang="en-US" altLang="en-PR"/>
              <a:pPr>
                <a:defRPr/>
              </a:pPr>
              <a:t>1</a:t>
            </a:fld>
            <a:endParaRPr lang="en-US" altLang="en-PR"/>
          </a:p>
        </p:txBody>
      </p:sp>
      <p:sp>
        <p:nvSpPr>
          <p:cNvPr id="5124" name="Text Box 5">
            <a:extLst>
              <a:ext uri="{FF2B5EF4-FFF2-40B4-BE49-F238E27FC236}">
                <a16:creationId xmlns:a16="http://schemas.microsoft.com/office/drawing/2014/main" id="{376EDF3D-D3E1-E6F9-D92C-13291DA4E00D}"/>
              </a:ext>
            </a:extLst>
          </p:cNvPr>
          <p:cNvSpPr txBox="1">
            <a:spLocks noChangeArrowheads="1"/>
          </p:cNvSpPr>
          <p:nvPr/>
        </p:nvSpPr>
        <p:spPr bwMode="auto">
          <a:xfrm>
            <a:off x="1516063" y="1414463"/>
            <a:ext cx="64547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a:latin typeface="Times New Roman" panose="02020603050405020304" pitchFamily="18" charset="0"/>
              </a:rPr>
              <a:t>Conceptos de Química Cinética y Cuántica </a:t>
            </a:r>
          </a:p>
        </p:txBody>
      </p:sp>
      <p:sp>
        <p:nvSpPr>
          <p:cNvPr id="5125" name="Text Box 6">
            <a:extLst>
              <a:ext uri="{FF2B5EF4-FFF2-40B4-BE49-F238E27FC236}">
                <a16:creationId xmlns:a16="http://schemas.microsoft.com/office/drawing/2014/main" id="{8512A25D-DEF0-EC00-8F3B-0A69A5DC38D3}"/>
              </a:ext>
            </a:extLst>
          </p:cNvPr>
          <p:cNvSpPr txBox="1">
            <a:spLocks noChangeArrowheads="1"/>
          </p:cNvSpPr>
          <p:nvPr/>
        </p:nvSpPr>
        <p:spPr bwMode="auto">
          <a:xfrm>
            <a:off x="2819400" y="5562600"/>
            <a:ext cx="38481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i="1" dirty="0"/>
              <a:t>Por: Rolando Oyola Martínez@2024-25</a:t>
            </a:r>
          </a:p>
        </p:txBody>
      </p:sp>
      <p:pic>
        <p:nvPicPr>
          <p:cNvPr id="5126" name="Picture 8">
            <a:extLst>
              <a:ext uri="{FF2B5EF4-FFF2-40B4-BE49-F238E27FC236}">
                <a16:creationId xmlns:a16="http://schemas.microsoft.com/office/drawing/2014/main" id="{F5632595-E499-3403-DFBF-319993DA98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362200"/>
            <a:ext cx="3200400"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13B3C765-5033-70CD-F392-5DD6CA31B4CD}"/>
              </a:ext>
            </a:extLst>
          </p:cNvPr>
          <p:cNvSpPr>
            <a:spLocks noGrp="1" noChangeArrowheads="1"/>
          </p:cNvSpPr>
          <p:nvPr>
            <p:ph type="title"/>
          </p:nvPr>
        </p:nvSpPr>
        <p:spPr/>
        <p:txBody>
          <a:bodyPr/>
          <a:lstStyle/>
          <a:p>
            <a:pPr eaLnBrk="1" hangingPunct="1"/>
            <a:r>
              <a:rPr lang="en-US" altLang="en-PR"/>
              <a:t>Referencias</a:t>
            </a:r>
          </a:p>
        </p:txBody>
      </p:sp>
      <p:sp>
        <p:nvSpPr>
          <p:cNvPr id="7171" name="Rectangle 3">
            <a:extLst>
              <a:ext uri="{FF2B5EF4-FFF2-40B4-BE49-F238E27FC236}">
                <a16:creationId xmlns:a16="http://schemas.microsoft.com/office/drawing/2014/main" id="{74F17721-BB57-257D-80C0-9082EC23592C}"/>
              </a:ext>
            </a:extLst>
          </p:cNvPr>
          <p:cNvSpPr>
            <a:spLocks noGrp="1" noChangeArrowheads="1"/>
          </p:cNvSpPr>
          <p:nvPr>
            <p:ph idx="1"/>
          </p:nvPr>
        </p:nvSpPr>
        <p:spPr/>
        <p:txBody>
          <a:bodyPr/>
          <a:lstStyle/>
          <a:p>
            <a:pPr marL="609600" indent="-609600" eaLnBrk="1" hangingPunct="1">
              <a:buFontTx/>
              <a:buAutoNum type="arabicPeriod"/>
            </a:pPr>
            <a:r>
              <a:rPr lang="en-US" altLang="en-PR"/>
              <a:t>http://www.chm.davidson.edu/ChemistryApplets/kinetics </a:t>
            </a:r>
          </a:p>
          <a:p>
            <a:pPr marL="609600" indent="-609600" eaLnBrk="1" hangingPunct="1">
              <a:buFontTx/>
              <a:buAutoNum type="arabicPeriod"/>
            </a:pPr>
            <a:r>
              <a:rPr lang="en-US" altLang="en-PR">
                <a:hlinkClick r:id="rId2"/>
              </a:rPr>
              <a:t>http://kinetics.nist.gov</a:t>
            </a:r>
            <a:endParaRPr lang="en-US" altLang="en-PR"/>
          </a:p>
          <a:p>
            <a:pPr marL="609600" indent="-609600" eaLnBrk="1" hangingPunct="1">
              <a:buFontTx/>
              <a:buAutoNum type="arabicPeriod"/>
            </a:pPr>
            <a:r>
              <a:rPr lang="en-US" altLang="en-PR">
                <a:hlinkClick r:id="rId3"/>
              </a:rPr>
              <a:t>http://en.wikipedia.org/wiki</a:t>
            </a:r>
            <a:endParaRPr lang="en-US" altLang="en-PR"/>
          </a:p>
          <a:p>
            <a:pPr marL="609600" indent="-609600" eaLnBrk="1" hangingPunct="1">
              <a:buFontTx/>
              <a:buAutoNum type="arabicPeriod"/>
            </a:pPr>
            <a:r>
              <a:rPr lang="en-US" altLang="en-PR"/>
              <a:t>http://www.graphpad.com/curvefit/index.htm</a:t>
            </a:r>
          </a:p>
        </p:txBody>
      </p:sp>
      <p:sp>
        <p:nvSpPr>
          <p:cNvPr id="4" name="Slide Number Placeholder 3">
            <a:extLst>
              <a:ext uri="{FF2B5EF4-FFF2-40B4-BE49-F238E27FC236}">
                <a16:creationId xmlns:a16="http://schemas.microsoft.com/office/drawing/2014/main" id="{0DDC2DA4-03BA-D6EC-40D5-D8D26E5EB46D}"/>
              </a:ext>
            </a:extLst>
          </p:cNvPr>
          <p:cNvSpPr>
            <a:spLocks noGrp="1"/>
          </p:cNvSpPr>
          <p:nvPr>
            <p:ph type="sldNum" sz="quarter" idx="12"/>
          </p:nvPr>
        </p:nvSpPr>
        <p:spPr/>
        <p:txBody>
          <a:bodyPr/>
          <a:lstStyle/>
          <a:p>
            <a:pPr>
              <a:defRPr/>
            </a:pPr>
            <a:r>
              <a:rPr lang="en-US" altLang="en-PR"/>
              <a:t>SLIDE </a:t>
            </a:r>
            <a:fld id="{A24A9DA2-2D6C-44A2-923B-6A1F1F41F551}" type="slidenum">
              <a:rPr lang="en-US" altLang="en-PR"/>
              <a:pPr>
                <a:defRPr/>
              </a:pPr>
              <a:t>2</a:t>
            </a:fld>
            <a:endParaRPr lang="en-US" altLang="en-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9BD850-1879-B99D-7DA0-19CD448ADD3D}"/>
              </a:ext>
            </a:extLst>
          </p:cNvPr>
          <p:cNvSpPr>
            <a:spLocks noGrp="1"/>
          </p:cNvSpPr>
          <p:nvPr>
            <p:ph type="sldNum" sz="quarter" idx="12"/>
          </p:nvPr>
        </p:nvSpPr>
        <p:spPr/>
        <p:txBody>
          <a:bodyPr/>
          <a:lstStyle/>
          <a:p>
            <a:pPr>
              <a:defRPr/>
            </a:pPr>
            <a:r>
              <a:rPr lang="en-US" altLang="en-PR"/>
              <a:t>SLIDE </a:t>
            </a:r>
            <a:fld id="{0F0795D3-55E5-4551-880A-3201884AE492}" type="slidenum">
              <a:rPr lang="en-US" altLang="en-PR" smtClean="0"/>
              <a:pPr>
                <a:defRPr/>
              </a:pPr>
              <a:t>3</a:t>
            </a:fld>
            <a:endParaRPr lang="en-US" altLang="en-PR"/>
          </a:p>
        </p:txBody>
      </p:sp>
      <p:graphicFrame>
        <p:nvGraphicFramePr>
          <p:cNvPr id="5" name="Table 4">
            <a:extLst>
              <a:ext uri="{FF2B5EF4-FFF2-40B4-BE49-F238E27FC236}">
                <a16:creationId xmlns:a16="http://schemas.microsoft.com/office/drawing/2014/main" id="{19C204B7-7C01-449A-39C4-30D8F8CB32A9}"/>
              </a:ext>
            </a:extLst>
          </p:cNvPr>
          <p:cNvGraphicFramePr>
            <a:graphicFrameLocks noGrp="1"/>
          </p:cNvGraphicFramePr>
          <p:nvPr>
            <p:extLst>
              <p:ext uri="{D42A27DB-BD31-4B8C-83A1-F6EECF244321}">
                <p14:modId xmlns:p14="http://schemas.microsoft.com/office/powerpoint/2010/main" val="1923899306"/>
              </p:ext>
            </p:extLst>
          </p:nvPr>
        </p:nvGraphicFramePr>
        <p:xfrm>
          <a:off x="685800" y="609600"/>
          <a:ext cx="3886200" cy="3025935"/>
        </p:xfrm>
        <a:graphic>
          <a:graphicData uri="http://schemas.openxmlformats.org/drawingml/2006/table">
            <a:tbl>
              <a:tblPr>
                <a:tableStyleId>{BC89EF96-8CEA-46FF-86C4-4CE0E7609802}</a:tableStyleId>
              </a:tblPr>
              <a:tblGrid>
                <a:gridCol w="304800">
                  <a:extLst>
                    <a:ext uri="{9D8B030D-6E8A-4147-A177-3AD203B41FA5}">
                      <a16:colId xmlns:a16="http://schemas.microsoft.com/office/drawing/2014/main" val="2260461159"/>
                    </a:ext>
                  </a:extLst>
                </a:gridCol>
                <a:gridCol w="3581400">
                  <a:extLst>
                    <a:ext uri="{9D8B030D-6E8A-4147-A177-3AD203B41FA5}">
                      <a16:colId xmlns:a16="http://schemas.microsoft.com/office/drawing/2014/main" val="1351954461"/>
                    </a:ext>
                  </a:extLst>
                </a:gridCol>
              </a:tblGrid>
              <a:tr h="275085">
                <a:tc>
                  <a:txBody>
                    <a:bodyPr/>
                    <a:lstStyle/>
                    <a:p>
                      <a:pPr algn="l" fontAlgn="b"/>
                      <a:r>
                        <a:rPr lang="en-US" sz="1600" b="0" u="none" strike="noStrike" dirty="0">
                          <a:solidFill>
                            <a:srgbClr val="000000"/>
                          </a:solidFill>
                          <a:effectLst/>
                        </a:rPr>
                        <a:t>1</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AGOSTO ALICEA,  CARLOS G.</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467325321"/>
                  </a:ext>
                </a:extLst>
              </a:tr>
              <a:tr h="275085">
                <a:tc>
                  <a:txBody>
                    <a:bodyPr/>
                    <a:lstStyle/>
                    <a:p>
                      <a:pPr algn="l" fontAlgn="b"/>
                      <a:r>
                        <a:rPr lang="en-US" sz="1600" b="0" u="none" strike="noStrike" dirty="0">
                          <a:solidFill>
                            <a:srgbClr val="000000"/>
                          </a:solidFill>
                          <a:effectLst/>
                        </a:rPr>
                        <a:t>2</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ARROYO ANDINO,  LUIS R.</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808675729"/>
                  </a:ext>
                </a:extLst>
              </a:tr>
              <a:tr h="275085">
                <a:tc>
                  <a:txBody>
                    <a:bodyPr/>
                    <a:lstStyle/>
                    <a:p>
                      <a:pPr algn="l" fontAlgn="b"/>
                      <a:r>
                        <a:rPr lang="en-US" sz="1600" b="0" u="none" strike="noStrike" dirty="0">
                          <a:solidFill>
                            <a:srgbClr val="000000"/>
                          </a:solidFill>
                          <a:effectLst/>
                        </a:rPr>
                        <a:t>3</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a:effectLst/>
                        </a:rPr>
                        <a:t>BENITEZ REYES,  ADRIANA S.</a:t>
                      </a:r>
                      <a:endParaRPr lang="es-PR" sz="16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041248987"/>
                  </a:ext>
                </a:extLst>
              </a:tr>
              <a:tr h="275085">
                <a:tc>
                  <a:txBody>
                    <a:bodyPr/>
                    <a:lstStyle/>
                    <a:p>
                      <a:pPr algn="l" fontAlgn="b"/>
                      <a:r>
                        <a:rPr lang="en-US" sz="1600" b="0" u="none" strike="noStrike" dirty="0">
                          <a:solidFill>
                            <a:srgbClr val="000000"/>
                          </a:solidFill>
                          <a:effectLst/>
                        </a:rPr>
                        <a:t>4</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CORDOVA NIEVES,  PAOLA M.</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429518436"/>
                  </a:ext>
                </a:extLst>
              </a:tr>
              <a:tr h="275085">
                <a:tc>
                  <a:txBody>
                    <a:bodyPr/>
                    <a:lstStyle/>
                    <a:p>
                      <a:pPr algn="l" fontAlgn="b"/>
                      <a:r>
                        <a:rPr lang="en-US" sz="1600" b="0" u="none" strike="noStrike" dirty="0">
                          <a:solidFill>
                            <a:srgbClr val="000000"/>
                          </a:solidFill>
                          <a:effectLst/>
                        </a:rPr>
                        <a:t>5</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CRUZ RODRIGUEZ,  VINCENT R.</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590013395"/>
                  </a:ext>
                </a:extLst>
              </a:tr>
              <a:tr h="275085">
                <a:tc>
                  <a:txBody>
                    <a:bodyPr/>
                    <a:lstStyle/>
                    <a:p>
                      <a:pPr algn="l" fontAlgn="b"/>
                      <a:r>
                        <a:rPr lang="en-US" sz="1600" b="0" u="none" strike="noStrike" dirty="0">
                          <a:solidFill>
                            <a:srgbClr val="000000"/>
                          </a:solidFill>
                          <a:effectLst/>
                        </a:rPr>
                        <a:t>6</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HERNANDEZ NIEVES,  VALERIA</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68909673"/>
                  </a:ext>
                </a:extLst>
              </a:tr>
              <a:tr h="275085">
                <a:tc>
                  <a:txBody>
                    <a:bodyPr/>
                    <a:lstStyle/>
                    <a:p>
                      <a:pPr algn="l" fontAlgn="b"/>
                      <a:r>
                        <a:rPr lang="en-US" sz="1600" b="0" u="none" strike="noStrike" dirty="0">
                          <a:solidFill>
                            <a:srgbClr val="000000"/>
                          </a:solidFill>
                          <a:effectLst/>
                        </a:rPr>
                        <a:t>7</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PEREZ MONTANEZ,  FABIOLA M.</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802643416"/>
                  </a:ext>
                </a:extLst>
              </a:tr>
              <a:tr h="275085">
                <a:tc>
                  <a:txBody>
                    <a:bodyPr/>
                    <a:lstStyle/>
                    <a:p>
                      <a:pPr algn="l" fontAlgn="b"/>
                      <a:r>
                        <a:rPr lang="en-US" sz="1600" b="0" u="none" strike="noStrike" dirty="0">
                          <a:solidFill>
                            <a:srgbClr val="000000"/>
                          </a:solidFill>
                          <a:effectLst/>
                        </a:rPr>
                        <a:t>8</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ROQUE ESCALERA,  GRACEANGELIS</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765274227"/>
                  </a:ext>
                </a:extLst>
              </a:tr>
              <a:tr h="275085">
                <a:tc>
                  <a:txBody>
                    <a:bodyPr/>
                    <a:lstStyle/>
                    <a:p>
                      <a:pPr algn="l" fontAlgn="b"/>
                      <a:r>
                        <a:rPr lang="en-US" sz="1600" b="0" u="none" strike="noStrike" dirty="0">
                          <a:solidFill>
                            <a:srgbClr val="000000"/>
                          </a:solidFill>
                          <a:effectLst/>
                        </a:rPr>
                        <a:t>9</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SANTOS GONZALEZ,  KALANY N.</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305893216"/>
                  </a:ext>
                </a:extLst>
              </a:tr>
              <a:tr h="275085">
                <a:tc>
                  <a:txBody>
                    <a:bodyPr/>
                    <a:lstStyle/>
                    <a:p>
                      <a:pPr algn="l" fontAlgn="b"/>
                      <a:r>
                        <a:rPr lang="en-US" sz="1600" b="0" u="none" strike="noStrike" dirty="0">
                          <a:solidFill>
                            <a:srgbClr val="000000"/>
                          </a:solidFill>
                          <a:effectLst/>
                        </a:rPr>
                        <a:t>10</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VAZQUEZ DIAZ,  IVAN A.</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514860656"/>
                  </a:ext>
                </a:extLst>
              </a:tr>
              <a:tr h="275085">
                <a:tc>
                  <a:txBody>
                    <a:bodyPr/>
                    <a:lstStyle/>
                    <a:p>
                      <a:pPr algn="l" fontAlgn="b"/>
                      <a:r>
                        <a:rPr lang="en-US" sz="1600" b="0" u="none" strike="noStrike" dirty="0">
                          <a:solidFill>
                            <a:srgbClr val="000000"/>
                          </a:solidFill>
                          <a:effectLst/>
                        </a:rPr>
                        <a:t>11</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s-PR" sz="1600" u="none" strike="noStrike" dirty="0">
                          <a:effectLst/>
                        </a:rPr>
                        <a:t>VEGA ESCOBAR,  KARINA M.</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264241897"/>
                  </a:ext>
                </a:extLst>
              </a:tr>
            </a:tbl>
          </a:graphicData>
        </a:graphic>
      </p:graphicFrame>
      <p:graphicFrame>
        <p:nvGraphicFramePr>
          <p:cNvPr id="6" name="Table 5">
            <a:extLst>
              <a:ext uri="{FF2B5EF4-FFF2-40B4-BE49-F238E27FC236}">
                <a16:creationId xmlns:a16="http://schemas.microsoft.com/office/drawing/2014/main" id="{8166B21C-9F01-E509-BD46-2562F42B79B9}"/>
              </a:ext>
            </a:extLst>
          </p:cNvPr>
          <p:cNvGraphicFramePr>
            <a:graphicFrameLocks noGrp="1"/>
          </p:cNvGraphicFramePr>
          <p:nvPr>
            <p:extLst>
              <p:ext uri="{D42A27DB-BD31-4B8C-83A1-F6EECF244321}">
                <p14:modId xmlns:p14="http://schemas.microsoft.com/office/powerpoint/2010/main" val="61513541"/>
              </p:ext>
            </p:extLst>
          </p:nvPr>
        </p:nvGraphicFramePr>
        <p:xfrm>
          <a:off x="5023106" y="609600"/>
          <a:ext cx="3816094" cy="3002310"/>
        </p:xfrm>
        <a:graphic>
          <a:graphicData uri="http://schemas.openxmlformats.org/drawingml/2006/table">
            <a:tbl>
              <a:tblPr>
                <a:tableStyleId>{616DA210-FB5B-4158-B5E0-FEB733F419BA}</a:tableStyleId>
              </a:tblPr>
              <a:tblGrid>
                <a:gridCol w="805815">
                  <a:extLst>
                    <a:ext uri="{9D8B030D-6E8A-4147-A177-3AD203B41FA5}">
                      <a16:colId xmlns:a16="http://schemas.microsoft.com/office/drawing/2014/main" val="1351954461"/>
                    </a:ext>
                  </a:extLst>
                </a:gridCol>
                <a:gridCol w="3010279">
                  <a:extLst>
                    <a:ext uri="{9D8B030D-6E8A-4147-A177-3AD203B41FA5}">
                      <a16:colId xmlns:a16="http://schemas.microsoft.com/office/drawing/2014/main" val="3235349604"/>
                    </a:ext>
                  </a:extLst>
                </a:gridCol>
              </a:tblGrid>
              <a:tr h="198884">
                <a:tc>
                  <a:txBody>
                    <a:bodyPr/>
                    <a:lstStyle/>
                    <a:p>
                      <a:pPr algn="l" fontAlgn="b"/>
                      <a:r>
                        <a:rPr lang="en-US" sz="1600" b="0" u="none" strike="noStrike" dirty="0">
                          <a:solidFill>
                            <a:srgbClr val="000000"/>
                          </a:solidFill>
                          <a:effectLst/>
                        </a:rPr>
                        <a:t>Grupo:</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467325321"/>
                  </a:ext>
                </a:extLst>
              </a:tr>
              <a:tr h="275085">
                <a:tc>
                  <a:txBody>
                    <a:bodyPr/>
                    <a:lstStyle/>
                    <a:p>
                      <a:pPr algn="l" fontAlgn="b"/>
                      <a:r>
                        <a:rPr lang="en-US" sz="1600" b="0" u="none" strike="noStrike" dirty="0">
                          <a:solidFill>
                            <a:srgbClr val="000000"/>
                          </a:solidFill>
                          <a:effectLst/>
                        </a:rPr>
                        <a:t>1</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n-US" sz="1600" b="0" i="0" u="none" strike="noStrike" dirty="0">
                          <a:solidFill>
                            <a:srgbClr val="000000"/>
                          </a:solidFill>
                          <a:effectLst/>
                          <a:latin typeface="Aptos Narrow" panose="020B0004020202020204" pitchFamily="34" charset="0"/>
                        </a:rPr>
                        <a:t>Fabiola y Adriana</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808675729"/>
                  </a:ext>
                </a:extLst>
              </a:tr>
              <a:tr h="275085">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041248987"/>
                  </a:ext>
                </a:extLst>
              </a:tr>
              <a:tr h="275085">
                <a:tc>
                  <a:txBody>
                    <a:bodyPr/>
                    <a:lstStyle/>
                    <a:p>
                      <a:pPr algn="l" fontAlgn="b"/>
                      <a:r>
                        <a:rPr lang="en-US" sz="1600" b="0" u="none" strike="noStrike" dirty="0">
                          <a:solidFill>
                            <a:srgbClr val="000000"/>
                          </a:solidFill>
                          <a:effectLst/>
                        </a:rPr>
                        <a:t>2</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n-US" sz="1600" b="0" i="0" u="none" strike="noStrike" dirty="0">
                          <a:solidFill>
                            <a:srgbClr val="000000"/>
                          </a:solidFill>
                          <a:effectLst/>
                          <a:latin typeface="Aptos Narrow" panose="020B0004020202020204" pitchFamily="34" charset="0"/>
                        </a:rPr>
                        <a:t>Karina y Carlos</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429518436"/>
                  </a:ext>
                </a:extLst>
              </a:tr>
              <a:tr h="275085">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590013395"/>
                  </a:ext>
                </a:extLst>
              </a:tr>
              <a:tr h="275085">
                <a:tc>
                  <a:txBody>
                    <a:bodyPr/>
                    <a:lstStyle/>
                    <a:p>
                      <a:pPr algn="l" fontAlgn="b"/>
                      <a:r>
                        <a:rPr lang="en-US" sz="1600" b="0" u="none" strike="noStrike" dirty="0">
                          <a:solidFill>
                            <a:srgbClr val="000000"/>
                          </a:solidFill>
                          <a:effectLst/>
                        </a:rPr>
                        <a:t>3</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n-US" sz="1600" b="0" i="0" u="none" strike="noStrike" dirty="0">
                          <a:solidFill>
                            <a:srgbClr val="000000"/>
                          </a:solidFill>
                          <a:effectLst/>
                          <a:latin typeface="Aptos Narrow" panose="020B0004020202020204" pitchFamily="34" charset="0"/>
                        </a:rPr>
                        <a:t>Paola y </a:t>
                      </a:r>
                      <a:r>
                        <a:rPr lang="en-US" sz="1600" b="0" i="0" u="none" strike="noStrike" dirty="0" err="1">
                          <a:solidFill>
                            <a:srgbClr val="000000"/>
                          </a:solidFill>
                          <a:effectLst/>
                          <a:latin typeface="Aptos Narrow" panose="020B0004020202020204" pitchFamily="34" charset="0"/>
                        </a:rPr>
                        <a:t>Graceangelis</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68909673"/>
                  </a:ext>
                </a:extLst>
              </a:tr>
              <a:tr h="275085">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802643416"/>
                  </a:ext>
                </a:extLst>
              </a:tr>
              <a:tr h="275085">
                <a:tc>
                  <a:txBody>
                    <a:bodyPr/>
                    <a:lstStyle/>
                    <a:p>
                      <a:pPr algn="l" fontAlgn="b"/>
                      <a:r>
                        <a:rPr lang="en-US" sz="1600" b="0" u="none" strike="noStrike" dirty="0">
                          <a:solidFill>
                            <a:srgbClr val="000000"/>
                          </a:solidFill>
                          <a:effectLst/>
                        </a:rPr>
                        <a:t>4</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n-US" sz="1600" b="0" i="0" u="none" strike="noStrike" dirty="0" err="1">
                          <a:solidFill>
                            <a:srgbClr val="000000"/>
                          </a:solidFill>
                          <a:effectLst/>
                          <a:latin typeface="Aptos Narrow" panose="020B0004020202020204" pitchFamily="34" charset="0"/>
                        </a:rPr>
                        <a:t>Kalany</a:t>
                      </a:r>
                      <a:r>
                        <a:rPr lang="en-US" sz="1600" b="0" i="0" u="none" strike="noStrike" dirty="0">
                          <a:solidFill>
                            <a:srgbClr val="000000"/>
                          </a:solidFill>
                          <a:effectLst/>
                          <a:latin typeface="Aptos Narrow" panose="020B0004020202020204" pitchFamily="34" charset="0"/>
                        </a:rPr>
                        <a:t> y Valeria</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765274227"/>
                  </a:ext>
                </a:extLst>
              </a:tr>
              <a:tr h="275085">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305893216"/>
                  </a:ext>
                </a:extLst>
              </a:tr>
              <a:tr h="275085">
                <a:tc>
                  <a:txBody>
                    <a:bodyPr/>
                    <a:lstStyle/>
                    <a:p>
                      <a:pPr algn="l" fontAlgn="b"/>
                      <a:r>
                        <a:rPr lang="en-US" sz="1600" b="0" u="none" strike="noStrike" dirty="0">
                          <a:solidFill>
                            <a:srgbClr val="000000"/>
                          </a:solidFill>
                          <a:effectLst/>
                        </a:rPr>
                        <a:t>5</a:t>
                      </a:r>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n-US" sz="1600" b="0" i="0" u="none" strike="noStrike" dirty="0">
                          <a:solidFill>
                            <a:srgbClr val="000000"/>
                          </a:solidFill>
                          <a:effectLst/>
                          <a:latin typeface="Aptos Narrow" panose="020B0004020202020204" pitchFamily="34" charset="0"/>
                        </a:rPr>
                        <a:t>Ivan, Vincent y Luis</a:t>
                      </a:r>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514860656"/>
                  </a:ext>
                </a:extLst>
              </a:tr>
              <a:tr h="275085">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endParaRPr lang="es-PR" sz="16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264241897"/>
                  </a:ext>
                </a:extLst>
              </a:tr>
            </a:tbl>
          </a:graphicData>
        </a:graphic>
      </p:graphicFrame>
    </p:spTree>
    <p:extLst>
      <p:ext uri="{BB962C8B-B14F-4D97-AF65-F5344CB8AC3E}">
        <p14:creationId xmlns:p14="http://schemas.microsoft.com/office/powerpoint/2010/main" val="34949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DC2DA4-03BA-D6EC-40D5-D8D26E5EB46D}"/>
              </a:ext>
            </a:extLst>
          </p:cNvPr>
          <p:cNvSpPr>
            <a:spLocks noGrp="1"/>
          </p:cNvSpPr>
          <p:nvPr>
            <p:ph type="sldNum" sz="quarter" idx="12"/>
          </p:nvPr>
        </p:nvSpPr>
        <p:spPr/>
        <p:txBody>
          <a:bodyPr/>
          <a:lstStyle/>
          <a:p>
            <a:pPr>
              <a:defRPr/>
            </a:pPr>
            <a:r>
              <a:rPr lang="en-US" altLang="en-PR"/>
              <a:t>SLIDE </a:t>
            </a:r>
            <a:fld id="{A24A9DA2-2D6C-44A2-923B-6A1F1F41F551}" type="slidenum">
              <a:rPr lang="en-US" altLang="en-PR"/>
              <a:pPr>
                <a:defRPr/>
              </a:pPr>
              <a:t>4</a:t>
            </a:fld>
            <a:endParaRPr lang="en-US" altLang="en-PR"/>
          </a:p>
        </p:txBody>
      </p:sp>
      <p:sp>
        <p:nvSpPr>
          <p:cNvPr id="5" name="TextBox 4">
            <a:extLst>
              <a:ext uri="{FF2B5EF4-FFF2-40B4-BE49-F238E27FC236}">
                <a16:creationId xmlns:a16="http://schemas.microsoft.com/office/drawing/2014/main" id="{236958FB-9CCB-D9C1-23D2-D586FB83CFBA}"/>
              </a:ext>
            </a:extLst>
          </p:cNvPr>
          <p:cNvSpPr txBox="1"/>
          <p:nvPr/>
        </p:nvSpPr>
        <p:spPr>
          <a:xfrm>
            <a:off x="381000" y="152400"/>
            <a:ext cx="8382000" cy="6555641"/>
          </a:xfrm>
          <a:prstGeom prst="rect">
            <a:avLst/>
          </a:prstGeom>
          <a:noFill/>
        </p:spPr>
        <p:txBody>
          <a:bodyPr wrap="square">
            <a:spAutoFit/>
          </a:bodyPr>
          <a:lstStyle/>
          <a:p>
            <a:pPr marR="0" algn="ctr"/>
            <a:r>
              <a:rPr lang="en-US" sz="1800" b="1" i="0" u="none" strike="noStrike" baseline="30000" dirty="0" err="1">
                <a:solidFill>
                  <a:srgbClr val="191919"/>
                </a:solidFill>
                <a:latin typeface="Arial" panose="020B0604020202020204" pitchFamily="34" charset="0"/>
              </a:rPr>
              <a:t>Normas</a:t>
            </a:r>
            <a:r>
              <a:rPr lang="en-US" sz="1800" b="1" i="0" u="none" strike="noStrike" baseline="30000" dirty="0">
                <a:solidFill>
                  <a:srgbClr val="191919"/>
                </a:solidFill>
                <a:latin typeface="Arial" panose="020B0604020202020204" pitchFamily="34" charset="0"/>
              </a:rPr>
              <a:t> del </a:t>
            </a:r>
            <a:r>
              <a:rPr lang="en-US" sz="1800" b="1" i="0" u="none" strike="noStrike" baseline="30000" dirty="0" err="1">
                <a:solidFill>
                  <a:srgbClr val="191919"/>
                </a:solidFill>
                <a:latin typeface="Arial" panose="020B0604020202020204" pitchFamily="34" charset="0"/>
              </a:rPr>
              <a:t>Curso</a:t>
            </a:r>
            <a:r>
              <a:rPr lang="en-US" sz="1800" b="1" i="0" u="none" strike="noStrike" baseline="30000" dirty="0">
                <a:solidFill>
                  <a:srgbClr val="191919"/>
                </a:solidFill>
                <a:latin typeface="Arial" panose="020B0604020202020204" pitchFamily="34" charset="0"/>
              </a:rPr>
              <a:t> QUIM 4052</a:t>
            </a:r>
            <a:endParaRPr lang="en-US" sz="1800" b="0" i="0" u="none" strike="noStrike" baseline="30000" dirty="0">
              <a:solidFill>
                <a:srgbClr val="313131"/>
              </a:solidFill>
              <a:latin typeface="Open Sans" panose="020B0606030504020204" pitchFamily="34" charset="0"/>
            </a:endParaRPr>
          </a:p>
          <a:p>
            <a:pPr marR="0"/>
            <a:r>
              <a:rPr lang="es-ES" sz="1800" b="1" i="0" u="none" strike="noStrike" baseline="30000" dirty="0">
                <a:solidFill>
                  <a:srgbClr val="191919"/>
                </a:solidFill>
                <a:latin typeface="Arial" panose="020B0604020202020204" pitchFamily="34" charset="0"/>
              </a:rPr>
              <a:t>Profesor: Dr. Rolando Oyola Martínez</a:t>
            </a:r>
            <a:endParaRPr lang="es-ES" sz="1800" b="0" i="0" u="none" strike="noStrike" baseline="30000" dirty="0">
              <a:solidFill>
                <a:srgbClr val="313131"/>
              </a:solidFill>
              <a:latin typeface="Open Sans" panose="020B0606030504020204" pitchFamily="34" charset="0"/>
            </a:endParaRPr>
          </a:p>
          <a:p>
            <a:pPr marR="0"/>
            <a:r>
              <a:rPr lang="en-US" sz="1800" b="1" i="0" u="none" strike="noStrike" baseline="30000" dirty="0" err="1">
                <a:solidFill>
                  <a:srgbClr val="191919"/>
                </a:solidFill>
                <a:latin typeface="Arial" panose="020B0604020202020204" pitchFamily="34" charset="0"/>
              </a:rPr>
              <a:t>Oficina</a:t>
            </a:r>
            <a:r>
              <a:rPr lang="en-US" sz="1800" b="0" i="0" u="none" strike="noStrike" baseline="30000" dirty="0">
                <a:solidFill>
                  <a:srgbClr val="191919"/>
                </a:solidFill>
                <a:latin typeface="Arial" panose="020B0604020202020204" pitchFamily="34" charset="0"/>
              </a:rPr>
              <a:t>: Lab CNL202 </a:t>
            </a:r>
            <a:r>
              <a:rPr lang="en-US" sz="1800" b="0" i="0" u="none" strike="noStrike" baseline="30000" dirty="0" err="1">
                <a:solidFill>
                  <a:srgbClr val="191919"/>
                </a:solidFill>
                <a:latin typeface="Arial" panose="020B0604020202020204" pitchFamily="34" charset="0"/>
              </a:rPr>
              <a:t>Fase</a:t>
            </a:r>
            <a:r>
              <a:rPr lang="en-US" sz="1800" b="0" i="0" u="none" strike="noStrike" baseline="30000" dirty="0">
                <a:solidFill>
                  <a:srgbClr val="191919"/>
                </a:solidFill>
                <a:latin typeface="Arial" panose="020B0604020202020204" pitchFamily="34" charset="0"/>
              </a:rPr>
              <a:t> 4: </a:t>
            </a:r>
            <a:r>
              <a:rPr lang="en-US" sz="1800" b="0" i="0" u="none" strike="noStrike" baseline="30000" dirty="0">
                <a:solidFill>
                  <a:srgbClr val="191919"/>
                </a:solidFill>
                <a:latin typeface="Arial" panose="020B0604020202020204" pitchFamily="34" charset="0"/>
                <a:hlinkClick r:id="rId2"/>
              </a:rPr>
              <a:t>rolando.oyola@upr.edu</a:t>
            </a:r>
            <a:endParaRPr lang="en-US" sz="1800" b="0" i="0" u="none" strike="noStrike" baseline="30000" dirty="0">
              <a:solidFill>
                <a:srgbClr val="313131"/>
              </a:solidFill>
              <a:latin typeface="Open Sans" panose="020B0606030504020204" pitchFamily="34" charset="0"/>
              <a:hlinkClick r:id="rId2"/>
            </a:endParaRPr>
          </a:p>
          <a:p>
            <a:pPr marR="0"/>
            <a:r>
              <a:rPr lang="es-ES" sz="1800" b="1" i="0" u="none" strike="noStrike" baseline="30000" dirty="0">
                <a:solidFill>
                  <a:srgbClr val="191919"/>
                </a:solidFill>
                <a:latin typeface="Arial" panose="020B0604020202020204" pitchFamily="34" charset="0"/>
              </a:rPr>
              <a:t>Horas de oficina: MJ 1:30-3:00PM Web: http://royola.xara.hosting/quim4052.htm</a:t>
            </a:r>
            <a:endParaRPr lang="es-ES" sz="1800" b="0" i="0" u="none" strike="noStrike" baseline="30000" dirty="0">
              <a:solidFill>
                <a:srgbClr val="313131"/>
              </a:solidFill>
              <a:latin typeface="Open Sans" panose="020B0606030504020204" pitchFamily="34" charset="0"/>
            </a:endParaRPr>
          </a:p>
          <a:p>
            <a:pPr marR="0"/>
            <a:endParaRPr lang="en-US" sz="1800" b="0" i="0" u="none" strike="noStrike" baseline="30000" dirty="0">
              <a:solidFill>
                <a:srgbClr val="313131"/>
              </a:solidFill>
              <a:latin typeface="Open Sans" panose="020B0606030504020204" pitchFamily="34" charset="0"/>
            </a:endParaRPr>
          </a:p>
          <a:p>
            <a:pPr marR="0" algn="just" rtl="0">
              <a:buClr>
                <a:srgbClr val="191919"/>
              </a:buClr>
            </a:pPr>
            <a:r>
              <a:rPr lang="es-ES" sz="1800" b="0" i="0" u="none" strike="noStrike" baseline="30000" dirty="0">
                <a:solidFill>
                  <a:srgbClr val="191919"/>
                </a:solidFill>
                <a:latin typeface="Arial" panose="020B0604020202020204" pitchFamily="34" charset="0"/>
              </a:rPr>
              <a:t>Se tomará asistencia en cada reunión.  En el caso de las reuniones en línea, se tomará la asistencia a través de la plataforma electrónica. La asistencia es obligatoria para poder mantener la Beca Federal.</a:t>
            </a:r>
            <a:endParaRPr lang="es-ES" sz="1800" b="0" i="0" u="none" strike="noStrike" baseline="30000" dirty="0">
              <a:solidFill>
                <a:srgbClr val="313131"/>
              </a:solidFill>
              <a:latin typeface="Open Sans" panose="020B0606030504020204" pitchFamily="34" charset="0"/>
            </a:endParaRPr>
          </a:p>
          <a:p>
            <a:pPr rtl="0">
              <a:buClr>
                <a:srgbClr val="191919"/>
              </a:buClr>
            </a:pPr>
            <a:endParaRPr lang="es-ES" sz="1800" b="0" i="0" u="none" strike="noStrike" baseline="30000" dirty="0">
              <a:solidFill>
                <a:srgbClr val="191919"/>
              </a:solidFill>
              <a:latin typeface="Arial" panose="020B0604020202020204" pitchFamily="34" charset="0"/>
            </a:endParaRPr>
          </a:p>
          <a:p>
            <a:pPr rtl="0">
              <a:buClr>
                <a:srgbClr val="191919"/>
              </a:buClr>
            </a:pPr>
            <a:r>
              <a:rPr lang="es-ES" sz="1800" b="0" i="0" u="none" strike="noStrike" baseline="30000" dirty="0">
                <a:solidFill>
                  <a:srgbClr val="191919"/>
                </a:solidFill>
                <a:latin typeface="Arial" panose="020B0604020202020204" pitchFamily="34" charset="0"/>
              </a:rPr>
              <a:t>Los criterios de evaluación serán los siguientes:</a:t>
            </a:r>
            <a:endParaRPr lang="es-ES" sz="2400" b="0" i="0" u="none" strike="noStrike" baseline="30000" dirty="0">
              <a:solidFill>
                <a:srgbClr val="191919"/>
              </a:solidFill>
              <a:latin typeface="Arial" panose="020B0604020202020204" pitchFamily="34" charset="0"/>
            </a:endParaRPr>
          </a:p>
          <a:p>
            <a:pPr marR="0" algn="just" rtl="0">
              <a:buClr>
                <a:srgbClr val="191919"/>
              </a:buClr>
            </a:pPr>
            <a:endParaRPr lang="es-ES" sz="1800" b="0" i="0" u="none" strike="noStrike" baseline="30000" dirty="0">
              <a:solidFill>
                <a:srgbClr val="191919"/>
              </a:solidFill>
              <a:latin typeface="Arial" panose="020B0604020202020204" pitchFamily="34" charset="0"/>
            </a:endParaRPr>
          </a:p>
          <a:p>
            <a:pPr marR="0" algn="just" rtl="0">
              <a:buClr>
                <a:srgbClr val="191919"/>
              </a:buClr>
            </a:pPr>
            <a:r>
              <a:rPr lang="es-ES" baseline="30000" dirty="0">
                <a:solidFill>
                  <a:srgbClr val="191919"/>
                </a:solidFill>
                <a:latin typeface="Arial" panose="020B0604020202020204" pitchFamily="34" charset="0"/>
              </a:rPr>
              <a:t>1) </a:t>
            </a:r>
            <a:r>
              <a:rPr lang="es-ES" sz="1800" b="0" i="0" u="none" strike="noStrike" baseline="30000" dirty="0">
                <a:solidFill>
                  <a:srgbClr val="191919"/>
                </a:solidFill>
                <a:latin typeface="Arial" panose="020B0604020202020204" pitchFamily="34" charset="0"/>
              </a:rPr>
              <a:t>Se entregarán </a:t>
            </a:r>
            <a:r>
              <a:rPr lang="es-ES" sz="1800" b="1" i="0" u="none" strike="noStrike" baseline="30000" dirty="0">
                <a:solidFill>
                  <a:srgbClr val="191919"/>
                </a:solidFill>
                <a:latin typeface="Arial" panose="020B0604020202020204" pitchFamily="34" charset="0"/>
              </a:rPr>
              <a:t>dos (2) informes (30%)</a:t>
            </a:r>
            <a:r>
              <a:rPr lang="es-ES" sz="1800" b="0" i="0" u="none" strike="noStrike" baseline="30000" dirty="0">
                <a:solidFill>
                  <a:srgbClr val="191919"/>
                </a:solidFill>
                <a:latin typeface="Arial" panose="020B0604020202020204" pitchFamily="34" charset="0"/>
              </a:rPr>
              <a:t> estilo artículo científico de dos experimentos. El informe será individual aun cuando la adquisición de los datos fuese en grupo. Los informes se entregarán en la fecha establecida en el itinerario, a la hora del comienzo del periodo de laboratorio.</a:t>
            </a:r>
            <a:endParaRPr lang="es-ES" sz="1800" b="0" i="0" u="none" strike="noStrike" baseline="30000" dirty="0">
              <a:solidFill>
                <a:srgbClr val="313131"/>
              </a:solidFill>
              <a:latin typeface="Open Sans" panose="020B0606030504020204" pitchFamily="34" charset="0"/>
            </a:endParaRPr>
          </a:p>
          <a:p>
            <a:pPr marR="0" algn="just" rtl="0">
              <a:buClr>
                <a:srgbClr val="191919"/>
              </a:buClr>
            </a:pPr>
            <a:r>
              <a:rPr lang="es-ES" sz="1800" b="0" i="0" u="none" strike="noStrike" baseline="30000" dirty="0">
                <a:solidFill>
                  <a:srgbClr val="191919"/>
                </a:solidFill>
                <a:latin typeface="Arial" panose="020B0604020202020204" pitchFamily="34" charset="0"/>
              </a:rPr>
              <a:t>2) Se darán </a:t>
            </a:r>
            <a:r>
              <a:rPr lang="es-ES" sz="1800" b="1" i="0" u="none" strike="noStrike" baseline="30000" dirty="0">
                <a:solidFill>
                  <a:srgbClr val="191919"/>
                </a:solidFill>
                <a:latin typeface="Arial" panose="020B0604020202020204" pitchFamily="34" charset="0"/>
              </a:rPr>
              <a:t>dos (2) exámenes parciales (60%)</a:t>
            </a:r>
            <a:r>
              <a:rPr lang="es-ES" sz="1800" b="0" i="0" u="none" strike="noStrike" baseline="30000" dirty="0">
                <a:solidFill>
                  <a:srgbClr val="191919"/>
                </a:solidFill>
                <a:latin typeface="Arial" panose="020B0604020202020204" pitchFamily="34" charset="0"/>
              </a:rPr>
              <a:t>.</a:t>
            </a:r>
            <a:endParaRPr lang="es-ES" sz="1800" b="0" i="0" u="none" strike="noStrike" baseline="30000" dirty="0">
              <a:solidFill>
                <a:srgbClr val="313131"/>
              </a:solidFill>
              <a:latin typeface="Open Sans" panose="020B0606030504020204" pitchFamily="34" charset="0"/>
            </a:endParaRPr>
          </a:p>
          <a:p>
            <a:pPr marR="0" algn="just" rtl="0">
              <a:buClr>
                <a:srgbClr val="191919"/>
              </a:buClr>
            </a:pPr>
            <a:r>
              <a:rPr lang="es-ES" sz="1800" b="0" i="0" u="none" strike="noStrike" baseline="30000" dirty="0">
                <a:solidFill>
                  <a:srgbClr val="191919"/>
                </a:solidFill>
                <a:latin typeface="Arial" panose="020B0604020202020204" pitchFamily="34" charset="0"/>
              </a:rPr>
              <a:t>3) El estudiante debe llevar una </a:t>
            </a:r>
            <a:r>
              <a:rPr lang="es-ES" sz="1800" b="1" i="0" u="none" strike="noStrike" baseline="30000" dirty="0">
                <a:solidFill>
                  <a:srgbClr val="191919"/>
                </a:solidFill>
                <a:latin typeface="Arial" panose="020B0604020202020204" pitchFamily="34" charset="0"/>
              </a:rPr>
              <a:t>libreta</a:t>
            </a:r>
            <a:r>
              <a:rPr lang="es-ES" sz="1800" b="0" i="0" u="none" strike="noStrike" baseline="30000" dirty="0">
                <a:solidFill>
                  <a:srgbClr val="191919"/>
                </a:solidFill>
                <a:latin typeface="Arial" panose="020B0604020202020204" pitchFamily="34" charset="0"/>
              </a:rPr>
              <a:t> de laboratorio que constituye </a:t>
            </a:r>
            <a:r>
              <a:rPr lang="es-ES" sz="1800" b="1" i="0" u="none" strike="noStrike" baseline="30000" dirty="0">
                <a:solidFill>
                  <a:srgbClr val="191919"/>
                </a:solidFill>
                <a:latin typeface="Arial" panose="020B0604020202020204" pitchFamily="34" charset="0"/>
              </a:rPr>
              <a:t>10% de la calificación final. </a:t>
            </a:r>
            <a:r>
              <a:rPr lang="es-ES" sz="1800" b="0" i="0" u="none" strike="noStrike" baseline="30000" dirty="0">
                <a:solidFill>
                  <a:srgbClr val="191919"/>
                </a:solidFill>
                <a:latin typeface="Arial" panose="020B0604020202020204" pitchFamily="34" charset="0"/>
              </a:rPr>
              <a:t>La libreta debe incluir lo siguiente: Página de portada, Índice y resúmenes de todos los datos experimentales. Los experimentos deben de tener:  </a:t>
            </a:r>
            <a:endParaRPr lang="es-ES" sz="1800" b="0" i="0" u="none" strike="noStrike" baseline="30000" dirty="0">
              <a:solidFill>
                <a:srgbClr val="313131"/>
              </a:solidFill>
              <a:latin typeface="Open Sans" panose="020B0606030504020204" pitchFamily="34" charset="0"/>
            </a:endParaRPr>
          </a:p>
          <a:p>
            <a:pPr rtl="0">
              <a:buClr>
                <a:srgbClr val="191919"/>
              </a:buClr>
            </a:pPr>
            <a:r>
              <a:rPr lang="en-US" sz="1800" b="0" i="0" u="none" strike="noStrike" baseline="30000" dirty="0">
                <a:solidFill>
                  <a:srgbClr val="191919"/>
                </a:solidFill>
                <a:latin typeface="Arial" panose="020B0604020202020204" pitchFamily="34" charset="0"/>
              </a:rPr>
              <a:t>(I) </a:t>
            </a:r>
            <a:r>
              <a:rPr lang="en-US" sz="1800" b="0" i="0" u="none" strike="noStrike" baseline="30000" dirty="0" err="1">
                <a:solidFill>
                  <a:srgbClr val="191919"/>
                </a:solidFill>
                <a:latin typeface="Arial" panose="020B0604020202020204" pitchFamily="34" charset="0"/>
              </a:rPr>
              <a:t>Título</a:t>
            </a:r>
            <a:endParaRPr lang="en-US" sz="2400" b="0" i="0" u="none" strike="noStrike" baseline="30000" dirty="0">
              <a:solidFill>
                <a:srgbClr val="191919"/>
              </a:solidFill>
              <a:latin typeface="Arial" panose="020B0604020202020204" pitchFamily="34" charset="0"/>
            </a:endParaRPr>
          </a:p>
          <a:p>
            <a:pPr rtl="0">
              <a:buClr>
                <a:srgbClr val="191919"/>
              </a:buClr>
            </a:pPr>
            <a:r>
              <a:rPr lang="en-US" sz="1800" b="0" i="0" u="none" strike="noStrike" baseline="30000" dirty="0">
                <a:solidFill>
                  <a:srgbClr val="191919"/>
                </a:solidFill>
                <a:latin typeface="Arial" panose="020B0604020202020204" pitchFamily="34" charset="0"/>
              </a:rPr>
              <a:t>(II) </a:t>
            </a:r>
            <a:r>
              <a:rPr lang="en-US" sz="1800" b="0" i="0" u="none" strike="noStrike" baseline="30000" dirty="0" err="1">
                <a:solidFill>
                  <a:srgbClr val="191919"/>
                </a:solidFill>
                <a:latin typeface="Arial" panose="020B0604020202020204" pitchFamily="34" charset="0"/>
              </a:rPr>
              <a:t>Objetivos</a:t>
            </a:r>
            <a:endParaRPr lang="en-US" sz="2400" b="0" i="0" u="none" strike="noStrike" baseline="30000" dirty="0">
              <a:solidFill>
                <a:srgbClr val="191919"/>
              </a:solidFill>
              <a:latin typeface="Arial" panose="020B0604020202020204" pitchFamily="34" charset="0"/>
            </a:endParaRPr>
          </a:p>
          <a:p>
            <a:pPr rtl="0">
              <a:buClr>
                <a:srgbClr val="191919"/>
              </a:buClr>
            </a:pPr>
            <a:r>
              <a:rPr lang="en-US" sz="1800" b="0" i="0" u="none" strike="noStrike" baseline="30000" dirty="0">
                <a:solidFill>
                  <a:srgbClr val="191919"/>
                </a:solidFill>
                <a:latin typeface="Arial" panose="020B0604020202020204" pitchFamily="34" charset="0"/>
              </a:rPr>
              <a:t>(III) </a:t>
            </a:r>
            <a:r>
              <a:rPr lang="en-US" sz="1800" b="0" i="0" u="none" strike="noStrike" baseline="30000" dirty="0" err="1">
                <a:solidFill>
                  <a:srgbClr val="191919"/>
                </a:solidFill>
                <a:latin typeface="Arial" panose="020B0604020202020204" pitchFamily="34" charset="0"/>
              </a:rPr>
              <a:t>Materiales</a:t>
            </a:r>
            <a:endParaRPr lang="en-US" sz="2400" b="0" i="0" u="none" strike="noStrike" baseline="30000" dirty="0">
              <a:solidFill>
                <a:srgbClr val="191919"/>
              </a:solidFill>
              <a:latin typeface="Arial" panose="020B0604020202020204" pitchFamily="34" charset="0"/>
            </a:endParaRPr>
          </a:p>
          <a:p>
            <a:pPr rtl="0">
              <a:buClr>
                <a:srgbClr val="191919"/>
              </a:buClr>
            </a:pPr>
            <a:r>
              <a:rPr lang="en-US" sz="1800" b="0" i="0" u="none" strike="noStrike" baseline="30000" dirty="0">
                <a:solidFill>
                  <a:srgbClr val="191919"/>
                </a:solidFill>
                <a:latin typeface="Arial" panose="020B0604020202020204" pitchFamily="34" charset="0"/>
              </a:rPr>
              <a:t>(IV) </a:t>
            </a:r>
            <a:r>
              <a:rPr lang="en-US" sz="1800" b="0" i="0" u="none" strike="noStrike" baseline="30000" dirty="0" err="1">
                <a:solidFill>
                  <a:srgbClr val="191919"/>
                </a:solidFill>
                <a:latin typeface="Arial" panose="020B0604020202020204" pitchFamily="34" charset="0"/>
              </a:rPr>
              <a:t>Resumen</a:t>
            </a:r>
            <a:r>
              <a:rPr lang="en-US" sz="1800" b="0" i="0" u="none" strike="noStrike" baseline="30000" dirty="0">
                <a:solidFill>
                  <a:srgbClr val="191919"/>
                </a:solidFill>
                <a:latin typeface="Arial" panose="020B0604020202020204" pitchFamily="34" charset="0"/>
              </a:rPr>
              <a:t> del </a:t>
            </a:r>
            <a:r>
              <a:rPr lang="en-US" sz="1800" b="0" i="0" u="none" strike="noStrike" baseline="30000" dirty="0" err="1">
                <a:solidFill>
                  <a:srgbClr val="191919"/>
                </a:solidFill>
                <a:latin typeface="Arial" panose="020B0604020202020204" pitchFamily="34" charset="0"/>
              </a:rPr>
              <a:t>procedimiento</a:t>
            </a:r>
            <a:endParaRPr lang="en-US" sz="2400" b="0" i="0" u="none" strike="noStrike" baseline="30000" dirty="0">
              <a:solidFill>
                <a:srgbClr val="191919"/>
              </a:solidFill>
              <a:latin typeface="Arial" panose="020B0604020202020204" pitchFamily="34" charset="0"/>
            </a:endParaRPr>
          </a:p>
          <a:p>
            <a:pPr rtl="0">
              <a:buClr>
                <a:srgbClr val="191919"/>
              </a:buClr>
            </a:pPr>
            <a:r>
              <a:rPr lang="en-US" sz="1800" b="0" i="0" u="none" strike="noStrike" baseline="30000" dirty="0">
                <a:solidFill>
                  <a:srgbClr val="191919"/>
                </a:solidFill>
                <a:latin typeface="Arial" panose="020B0604020202020204" pitchFamily="34" charset="0"/>
              </a:rPr>
              <a:t>(V) </a:t>
            </a:r>
            <a:r>
              <a:rPr lang="en-US" sz="1800" b="0" i="0" u="none" strike="noStrike" baseline="30000" dirty="0" err="1">
                <a:solidFill>
                  <a:srgbClr val="191919"/>
                </a:solidFill>
                <a:latin typeface="Arial" panose="020B0604020202020204" pitchFamily="34" charset="0"/>
              </a:rPr>
              <a:t>Datos</a:t>
            </a:r>
            <a:endParaRPr lang="en-US" sz="2400" b="0" i="0" u="none" strike="noStrike" baseline="30000" dirty="0">
              <a:solidFill>
                <a:srgbClr val="191919"/>
              </a:solidFill>
              <a:latin typeface="Arial" panose="020B0604020202020204" pitchFamily="34" charset="0"/>
            </a:endParaRPr>
          </a:p>
          <a:p>
            <a:pPr rtl="0">
              <a:buClr>
                <a:srgbClr val="191919"/>
              </a:buClr>
            </a:pPr>
            <a:r>
              <a:rPr lang="en-US" sz="1800" b="0" i="0" u="none" strike="noStrike" baseline="30000" dirty="0">
                <a:solidFill>
                  <a:srgbClr val="191919"/>
                </a:solidFill>
                <a:latin typeface="Arial" panose="020B0604020202020204" pitchFamily="34" charset="0"/>
              </a:rPr>
              <a:t>(VI) </a:t>
            </a:r>
            <a:r>
              <a:rPr lang="en-US" sz="1800" b="0" i="0" u="none" strike="noStrike" baseline="30000" dirty="0" err="1">
                <a:solidFill>
                  <a:srgbClr val="191919"/>
                </a:solidFill>
                <a:latin typeface="Arial" panose="020B0604020202020204" pitchFamily="34" charset="0"/>
              </a:rPr>
              <a:t>Cálculos</a:t>
            </a:r>
            <a:r>
              <a:rPr lang="en-US" sz="1800" b="0" i="0" u="none" strike="noStrike" baseline="30000" dirty="0">
                <a:solidFill>
                  <a:srgbClr val="191919"/>
                </a:solidFill>
                <a:latin typeface="Arial" panose="020B0604020202020204" pitchFamily="34" charset="0"/>
              </a:rPr>
              <a:t> y </a:t>
            </a:r>
            <a:r>
              <a:rPr lang="en-US" sz="1800" b="0" i="0" u="none" strike="noStrike" baseline="30000" dirty="0" err="1">
                <a:solidFill>
                  <a:srgbClr val="191919"/>
                </a:solidFill>
                <a:latin typeface="Arial" panose="020B0604020202020204" pitchFamily="34" charset="0"/>
              </a:rPr>
              <a:t>Análisis</a:t>
            </a:r>
            <a:r>
              <a:rPr lang="en-US" sz="1800" b="0" i="0" u="none" strike="noStrike" baseline="30000" dirty="0">
                <a:solidFill>
                  <a:srgbClr val="191919"/>
                </a:solidFill>
                <a:latin typeface="Arial" panose="020B0604020202020204" pitchFamily="34" charset="0"/>
              </a:rPr>
              <a:t> </a:t>
            </a:r>
            <a:r>
              <a:rPr lang="en-US" sz="1800" b="0" i="0" u="none" strike="noStrike" baseline="30000" dirty="0" err="1">
                <a:solidFill>
                  <a:srgbClr val="191919"/>
                </a:solidFill>
                <a:latin typeface="Arial" panose="020B0604020202020204" pitchFamily="34" charset="0"/>
              </a:rPr>
              <a:t>Estadístico</a:t>
            </a:r>
            <a:endParaRPr lang="en-US" sz="2400" b="0" i="0" u="none" strike="noStrike" baseline="30000" dirty="0">
              <a:solidFill>
                <a:srgbClr val="191919"/>
              </a:solidFill>
              <a:latin typeface="Arial" panose="020B0604020202020204" pitchFamily="34" charset="0"/>
            </a:endParaRPr>
          </a:p>
          <a:p>
            <a:pPr rtl="0">
              <a:buClr>
                <a:srgbClr val="191919"/>
              </a:buClr>
            </a:pPr>
            <a:r>
              <a:rPr lang="en-US" sz="1800" b="0" i="0" u="none" strike="noStrike" baseline="30000" dirty="0">
                <a:solidFill>
                  <a:srgbClr val="191919"/>
                </a:solidFill>
                <a:latin typeface="Arial" panose="020B0604020202020204" pitchFamily="34" charset="0"/>
              </a:rPr>
              <a:t>(VII) </a:t>
            </a:r>
            <a:r>
              <a:rPr lang="en-US" sz="1800" b="0" i="0" u="none" strike="noStrike" baseline="30000" dirty="0" err="1">
                <a:solidFill>
                  <a:srgbClr val="191919"/>
                </a:solidFill>
                <a:latin typeface="Arial" panose="020B0604020202020204" pitchFamily="34" charset="0"/>
              </a:rPr>
              <a:t>Discusión</a:t>
            </a:r>
            <a:r>
              <a:rPr lang="en-US" sz="1800" b="0" i="0" u="none" strike="noStrike" baseline="30000" dirty="0">
                <a:solidFill>
                  <a:srgbClr val="191919"/>
                </a:solidFill>
                <a:latin typeface="Arial" panose="020B0604020202020204" pitchFamily="34" charset="0"/>
              </a:rPr>
              <a:t>/</a:t>
            </a:r>
            <a:r>
              <a:rPr lang="en-US" sz="1800" b="0" i="0" u="none" strike="noStrike" baseline="30000" dirty="0" err="1">
                <a:solidFill>
                  <a:srgbClr val="191919"/>
                </a:solidFill>
                <a:latin typeface="Arial" panose="020B0604020202020204" pitchFamily="34" charset="0"/>
              </a:rPr>
              <a:t>Conclusiones</a:t>
            </a:r>
            <a:endParaRPr lang="en-US" sz="2400" b="0" i="0" u="none" strike="noStrike" baseline="30000" dirty="0">
              <a:solidFill>
                <a:srgbClr val="191919"/>
              </a:solidFill>
              <a:latin typeface="Arial" panose="020B0604020202020204" pitchFamily="34" charset="0"/>
            </a:endParaRPr>
          </a:p>
          <a:p>
            <a:pPr rtl="0">
              <a:buClr>
                <a:srgbClr val="191919"/>
              </a:buClr>
            </a:pPr>
            <a:r>
              <a:rPr lang="en-US" sz="1800" b="0" i="0" u="none" strike="noStrike" baseline="30000" dirty="0">
                <a:solidFill>
                  <a:srgbClr val="191919"/>
                </a:solidFill>
                <a:latin typeface="Arial" panose="020B0604020202020204" pitchFamily="34" charset="0"/>
              </a:rPr>
              <a:t>(VIII) </a:t>
            </a:r>
            <a:r>
              <a:rPr lang="en-US" sz="1800" b="0" i="0" u="none" strike="noStrike" baseline="30000" dirty="0" err="1">
                <a:solidFill>
                  <a:srgbClr val="191919"/>
                </a:solidFill>
                <a:latin typeface="Arial" panose="020B0604020202020204" pitchFamily="34" charset="0"/>
              </a:rPr>
              <a:t>Referencias</a:t>
            </a:r>
            <a:endParaRPr lang="en-US" sz="2400" b="0" i="0" u="none" strike="noStrike" baseline="30000" dirty="0">
              <a:solidFill>
                <a:srgbClr val="191919"/>
              </a:solidFill>
              <a:latin typeface="Arial" panose="020B0604020202020204" pitchFamily="34" charset="0"/>
            </a:endParaRPr>
          </a:p>
          <a:p>
            <a:pPr marR="0"/>
            <a:endParaRPr lang="en-US" sz="1800" b="0" i="0" u="none" strike="noStrike" baseline="30000" dirty="0">
              <a:solidFill>
                <a:srgbClr val="313131"/>
              </a:solidFill>
              <a:latin typeface="Open Sans" panose="020B0606030504020204" pitchFamily="34" charset="0"/>
            </a:endParaRPr>
          </a:p>
          <a:p>
            <a:pPr marR="0"/>
            <a:r>
              <a:rPr lang="es-ES" sz="1800" b="0" i="0" u="none" strike="noStrike" baseline="30000" dirty="0">
                <a:solidFill>
                  <a:srgbClr val="191919"/>
                </a:solidFill>
                <a:latin typeface="Open Sans" panose="020B0606030504020204" pitchFamily="34" charset="0"/>
              </a:rPr>
              <a:t>Las páginas de la libreta deben estar enumeradas, con su nombre, número de experimento y fecha. La copia del experimento se debe entregar con el informe. Cualquier hoja de cálculo generada en Excel o en cualquier otro programa científico debe incluirse en la libreta y en los informes. La libreta de laboratorio se entregará al final del semestre.</a:t>
            </a:r>
            <a:endParaRPr lang="es-ES" sz="1800" b="0" i="0" u="none" strike="noStrike" baseline="30000" dirty="0">
              <a:solidFill>
                <a:srgbClr val="313131"/>
              </a:solidFill>
              <a:latin typeface="Open Sans" panose="020B0606030504020204" pitchFamily="34" charset="0"/>
            </a:endParaRPr>
          </a:p>
          <a:p>
            <a:pPr marR="0"/>
            <a:endParaRPr lang="en-US" sz="1800" b="0" i="0" u="none" strike="noStrike" baseline="30000" dirty="0">
              <a:solidFill>
                <a:srgbClr val="313131"/>
              </a:solidFill>
              <a:latin typeface="Open Sans" panose="020B0606030504020204" pitchFamily="34" charset="0"/>
            </a:endParaRPr>
          </a:p>
          <a:p>
            <a:pPr marR="0"/>
            <a:r>
              <a:rPr lang="es-ES" sz="1800" b="0" i="0" u="none" strike="noStrike" baseline="30000" dirty="0">
                <a:solidFill>
                  <a:srgbClr val="191919"/>
                </a:solidFill>
                <a:latin typeface="Open Sans" panose="020B0606030504020204" pitchFamily="34" charset="0"/>
              </a:rPr>
              <a:t>El </a:t>
            </a:r>
            <a:r>
              <a:rPr lang="es-ES" sz="1800" b="1" i="0" u="none" strike="noStrike" baseline="30000" dirty="0">
                <a:solidFill>
                  <a:srgbClr val="191919"/>
                </a:solidFill>
                <a:latin typeface="Open Sans" panose="020B0606030504020204" pitchFamily="34" charset="0"/>
              </a:rPr>
              <a:t>manual de laboratorio</a:t>
            </a:r>
            <a:r>
              <a:rPr lang="es-ES" sz="1800" b="0" i="0" u="none" strike="noStrike" baseline="30000" dirty="0">
                <a:solidFill>
                  <a:srgbClr val="191919"/>
                </a:solidFill>
                <a:latin typeface="Open Sans" panose="020B0606030504020204" pitchFamily="34" charset="0"/>
              </a:rPr>
              <a:t> a utilizarse es el “Manual de Laboratorio para Química-Física” escrito por el Dr. Carmelo García Ruiz. Además, tendrán disponibles módulos en formato acróbata con información adicional de los experimentos. Estos módulos estarán disponibles en la página electrónica.</a:t>
            </a:r>
            <a:endParaRPr lang="es-ES" sz="1800" b="0" i="0" u="none" strike="noStrike" baseline="30000" dirty="0">
              <a:solidFill>
                <a:srgbClr val="313131"/>
              </a:solidFill>
              <a:latin typeface="Open Sans" panose="020B0606030504020204" pitchFamily="34" charset="0"/>
            </a:endParaRPr>
          </a:p>
        </p:txBody>
      </p:sp>
    </p:spTree>
    <p:extLst>
      <p:ext uri="{BB962C8B-B14F-4D97-AF65-F5344CB8AC3E}">
        <p14:creationId xmlns:p14="http://schemas.microsoft.com/office/powerpoint/2010/main" val="3676878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EFD51AF-3C13-8429-1696-75D30C319BDF}"/>
              </a:ext>
            </a:extLst>
          </p:cNvPr>
          <p:cNvSpPr>
            <a:spLocks noGrp="1"/>
          </p:cNvSpPr>
          <p:nvPr>
            <p:ph type="sldNum" sz="quarter" idx="12"/>
          </p:nvPr>
        </p:nvSpPr>
        <p:spPr/>
        <p:txBody>
          <a:bodyPr/>
          <a:lstStyle/>
          <a:p>
            <a:pPr>
              <a:defRPr/>
            </a:pPr>
            <a:r>
              <a:rPr lang="en-US" altLang="en-PR"/>
              <a:t>SLIDE </a:t>
            </a:r>
            <a:fld id="{0F0795D3-55E5-4551-880A-3201884AE492}" type="slidenum">
              <a:rPr lang="en-US" altLang="en-PR" smtClean="0"/>
              <a:pPr>
                <a:defRPr/>
              </a:pPr>
              <a:t>5</a:t>
            </a:fld>
            <a:endParaRPr lang="en-US" altLang="en-PR"/>
          </a:p>
        </p:txBody>
      </p:sp>
      <p:sp>
        <p:nvSpPr>
          <p:cNvPr id="8" name="TextBox 7">
            <a:extLst>
              <a:ext uri="{FF2B5EF4-FFF2-40B4-BE49-F238E27FC236}">
                <a16:creationId xmlns:a16="http://schemas.microsoft.com/office/drawing/2014/main" id="{6E0DA777-5259-3D35-A52F-F69911DC15BE}"/>
              </a:ext>
            </a:extLst>
          </p:cNvPr>
          <p:cNvSpPr txBox="1"/>
          <p:nvPr/>
        </p:nvSpPr>
        <p:spPr>
          <a:xfrm>
            <a:off x="628650" y="228600"/>
            <a:ext cx="7448550" cy="6217087"/>
          </a:xfrm>
          <a:prstGeom prst="rect">
            <a:avLst/>
          </a:prstGeom>
          <a:noFill/>
        </p:spPr>
        <p:txBody>
          <a:bodyPr wrap="square">
            <a:spAutoFit/>
          </a:bodyPr>
          <a:lstStyle/>
          <a:p>
            <a:r>
              <a:rPr lang="es-PR" sz="2000" u="sng" dirty="0">
                <a:solidFill>
                  <a:srgbClr val="0000FF"/>
                </a:solidFill>
              </a:rPr>
              <a:t>Experimentos</a:t>
            </a:r>
          </a:p>
          <a:p>
            <a:endParaRPr lang="es-PR" dirty="0"/>
          </a:p>
          <a:p>
            <a:pPr marL="342900" indent="-342900">
              <a:buFont typeface="+mj-lt"/>
              <a:buAutoNum type="alphaUcPeriod"/>
            </a:pPr>
            <a:r>
              <a:rPr lang="es-PR" dirty="0"/>
              <a:t>Inversión de sacarosa (1</a:t>
            </a:r>
            <a:r>
              <a:rPr lang="es-PR" baseline="30000" dirty="0"/>
              <a:t>er</a:t>
            </a:r>
            <a:r>
              <a:rPr lang="es-PR" dirty="0"/>
              <a:t> día a 4.0 M HCl y 2</a:t>
            </a:r>
            <a:r>
              <a:rPr lang="es-PR" baseline="30000" dirty="0"/>
              <a:t>do</a:t>
            </a:r>
            <a:r>
              <a:rPr lang="es-PR" dirty="0"/>
              <a:t> día a 2.0 M HCl)</a:t>
            </a:r>
          </a:p>
          <a:p>
            <a:pPr marL="342900" indent="-342900">
              <a:buFont typeface="+mj-lt"/>
              <a:buAutoNum type="alphaUcPeriod"/>
            </a:pPr>
            <a:endParaRPr lang="es-PR" dirty="0"/>
          </a:p>
          <a:p>
            <a:pPr marL="342900" indent="-342900">
              <a:buFont typeface="+mj-lt"/>
              <a:buAutoNum type="alphaUcPeriod"/>
            </a:pPr>
            <a:r>
              <a:rPr lang="es-PR" dirty="0"/>
              <a:t>Hidrólisis alcalina de un éster (1</a:t>
            </a:r>
            <a:r>
              <a:rPr lang="es-PR" baseline="30000" dirty="0"/>
              <a:t>er</a:t>
            </a:r>
            <a:r>
              <a:rPr lang="es-PR" dirty="0"/>
              <a:t> día a 25 </a:t>
            </a:r>
            <a:r>
              <a:rPr lang="es-PR" dirty="0">
                <a:latin typeface="Aptos Narrow" panose="020B0004020202020204" pitchFamily="34" charset="0"/>
              </a:rPr>
              <a:t>°</a:t>
            </a:r>
            <a:r>
              <a:rPr lang="es-PR" dirty="0"/>
              <a:t>C y 2</a:t>
            </a:r>
            <a:r>
              <a:rPr lang="es-PR" baseline="30000" dirty="0"/>
              <a:t>do</a:t>
            </a:r>
            <a:r>
              <a:rPr lang="es-PR" dirty="0"/>
              <a:t> día a 35 </a:t>
            </a:r>
            <a:r>
              <a:rPr lang="es-PR" dirty="0">
                <a:latin typeface="Aptos Narrow" panose="020B0004020202020204" pitchFamily="34" charset="0"/>
              </a:rPr>
              <a:t>°</a:t>
            </a:r>
            <a:r>
              <a:rPr lang="es-PR" dirty="0"/>
              <a:t>C). Modulo editado por efecto de temperatura.</a:t>
            </a:r>
          </a:p>
          <a:p>
            <a:pPr marL="342900" indent="-342900">
              <a:buFont typeface="+mj-lt"/>
              <a:buAutoNum type="alphaUcPeriod"/>
            </a:pPr>
            <a:endParaRPr lang="es-PR" dirty="0"/>
          </a:p>
          <a:p>
            <a:pPr marL="342900" indent="-342900">
              <a:buFont typeface="+mj-lt"/>
              <a:buAutoNum type="alphaUcPeriod"/>
            </a:pPr>
            <a:r>
              <a:rPr lang="es-PR" dirty="0"/>
              <a:t>Catálisis enzimática</a:t>
            </a:r>
          </a:p>
          <a:p>
            <a:pPr marL="342900" indent="-342900">
              <a:buFont typeface="+mj-lt"/>
              <a:buAutoNum type="alphaUcPeriod"/>
            </a:pPr>
            <a:endParaRPr lang="es-PR" dirty="0"/>
          </a:p>
          <a:p>
            <a:pPr marL="342900" indent="-342900">
              <a:buFont typeface="+mj-lt"/>
              <a:buAutoNum type="alphaUcPeriod"/>
            </a:pPr>
            <a:r>
              <a:rPr lang="es-PR" dirty="0"/>
              <a:t>Espectro de tintes de </a:t>
            </a:r>
            <a:r>
              <a:rPr lang="es-PR" dirty="0" err="1"/>
              <a:t>cianinas</a:t>
            </a:r>
            <a:endParaRPr lang="es-PR" dirty="0"/>
          </a:p>
          <a:p>
            <a:pPr marL="342900" indent="-342900">
              <a:buFont typeface="+mj-lt"/>
              <a:buAutoNum type="alphaUcPeriod"/>
            </a:pPr>
            <a:endParaRPr lang="es-PR" dirty="0"/>
          </a:p>
          <a:p>
            <a:pPr marL="342900" indent="-342900">
              <a:buFont typeface="+mj-lt"/>
              <a:buAutoNum type="alphaUcPeriod"/>
            </a:pPr>
            <a:r>
              <a:rPr lang="es-PR" dirty="0"/>
              <a:t>Serie de Balmer</a:t>
            </a:r>
          </a:p>
          <a:p>
            <a:pPr marL="342900" indent="-342900">
              <a:buFont typeface="+mj-lt"/>
              <a:buAutoNum type="alphaUcPeriod"/>
            </a:pPr>
            <a:endParaRPr lang="es-PR" dirty="0"/>
          </a:p>
          <a:p>
            <a:pPr marL="342900" indent="-342900">
              <a:buFont typeface="+mj-lt"/>
              <a:buAutoNum type="alphaUcPeriod"/>
            </a:pPr>
            <a:r>
              <a:rPr lang="es-PR" dirty="0"/>
              <a:t>Constante de difusión de </a:t>
            </a:r>
            <a:r>
              <a:rPr lang="es-PR" i="1" dirty="0" err="1"/>
              <a:t>rhodamine</a:t>
            </a:r>
            <a:r>
              <a:rPr lang="es-PR" i="1" dirty="0"/>
              <a:t> 6G</a:t>
            </a:r>
            <a:r>
              <a:rPr lang="es-PR" dirty="0"/>
              <a:t> por fluorescencia</a:t>
            </a:r>
          </a:p>
          <a:p>
            <a:pPr marL="342900" indent="-342900">
              <a:buFont typeface="+mj-lt"/>
              <a:buAutoNum type="alphaUcPeriod"/>
            </a:pPr>
            <a:endParaRPr lang="es-PR" dirty="0"/>
          </a:p>
          <a:p>
            <a:pPr marL="342900" indent="-342900">
              <a:buFont typeface="+mj-lt"/>
              <a:buAutoNum type="alphaUcPeriod"/>
            </a:pPr>
            <a:r>
              <a:rPr lang="es-PR" dirty="0"/>
              <a:t>Isomerización de </a:t>
            </a:r>
            <a:r>
              <a:rPr lang="es-PR" i="1" dirty="0"/>
              <a:t>Congo Red</a:t>
            </a:r>
            <a:r>
              <a:rPr lang="es-PR" dirty="0"/>
              <a:t> iniciada por luz</a:t>
            </a:r>
          </a:p>
          <a:p>
            <a:pPr marL="342900" indent="-342900">
              <a:buFont typeface="+mj-lt"/>
              <a:buAutoNum type="alphaUcPeriod"/>
            </a:pPr>
            <a:endParaRPr lang="es-PR" dirty="0"/>
          </a:p>
          <a:p>
            <a:pPr marL="342900" indent="-342900">
              <a:buFont typeface="+mj-lt"/>
              <a:buAutoNum type="alphaUcPeriod"/>
            </a:pPr>
            <a:r>
              <a:rPr lang="es-PR" dirty="0"/>
              <a:t>Reacciones paralelas y consecutivas</a:t>
            </a:r>
          </a:p>
          <a:p>
            <a:pPr marL="342900" indent="-342900">
              <a:buFont typeface="+mj-lt"/>
              <a:buAutoNum type="alphaUcPeriod"/>
            </a:pPr>
            <a:endParaRPr lang="es-PR" dirty="0"/>
          </a:p>
          <a:p>
            <a:pPr marL="342900" indent="-342900">
              <a:buFont typeface="+mj-lt"/>
              <a:buAutoNum type="alphaUcPeriod"/>
            </a:pPr>
            <a:r>
              <a:rPr lang="es-PR" dirty="0"/>
              <a:t>Fluorescencia de Atto655 en presencia de nanopartículas de oro y HSA </a:t>
            </a:r>
          </a:p>
          <a:p>
            <a:pPr marL="342900" indent="-342900">
              <a:buFont typeface="+mj-lt"/>
              <a:buAutoNum type="alphaUcPeriod"/>
            </a:pPr>
            <a:endParaRPr lang="es-PR" dirty="0"/>
          </a:p>
          <a:p>
            <a:pPr marL="342900" indent="-342900">
              <a:buFont typeface="+mj-lt"/>
              <a:buAutoNum type="alphaUcPeriod"/>
            </a:pPr>
            <a:r>
              <a:rPr lang="es-PR" dirty="0"/>
              <a:t>Efecto de temperatura en la rapidez de reacción</a:t>
            </a:r>
          </a:p>
        </p:txBody>
      </p:sp>
    </p:spTree>
    <p:extLst>
      <p:ext uri="{BB962C8B-B14F-4D97-AF65-F5344CB8AC3E}">
        <p14:creationId xmlns:p14="http://schemas.microsoft.com/office/powerpoint/2010/main" val="2537992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7EA9A23-9B78-8B67-560A-232C4351E080}"/>
              </a:ext>
            </a:extLst>
          </p:cNvPr>
          <p:cNvSpPr>
            <a:spLocks noGrp="1" noChangeArrowheads="1"/>
          </p:cNvSpPr>
          <p:nvPr>
            <p:ph type="ctrTitle"/>
          </p:nvPr>
        </p:nvSpPr>
        <p:spPr>
          <a:xfrm>
            <a:off x="685800" y="685800"/>
            <a:ext cx="7772400" cy="476250"/>
          </a:xfrm>
        </p:spPr>
        <p:txBody>
          <a:bodyPr anchor="ctr"/>
          <a:lstStyle/>
          <a:p>
            <a:pPr eaLnBrk="1" hangingPunct="1"/>
            <a:r>
              <a:rPr lang="en-US" altLang="en-PR" sz="2800">
                <a:solidFill>
                  <a:srgbClr val="0000FF"/>
                </a:solidFill>
              </a:rPr>
              <a:t>Repaso Cinética Química</a:t>
            </a:r>
          </a:p>
        </p:txBody>
      </p:sp>
      <p:sp>
        <p:nvSpPr>
          <p:cNvPr id="22" name="Slide Number Placeholder 3">
            <a:extLst>
              <a:ext uri="{FF2B5EF4-FFF2-40B4-BE49-F238E27FC236}">
                <a16:creationId xmlns:a16="http://schemas.microsoft.com/office/drawing/2014/main" id="{74DCC5A1-C797-1158-3815-FB3F76D593AE}"/>
              </a:ext>
            </a:extLst>
          </p:cNvPr>
          <p:cNvSpPr>
            <a:spLocks noGrp="1"/>
          </p:cNvSpPr>
          <p:nvPr>
            <p:ph type="sldNum" sz="quarter" idx="12"/>
          </p:nvPr>
        </p:nvSpPr>
        <p:spPr/>
        <p:txBody>
          <a:bodyPr/>
          <a:lstStyle/>
          <a:p>
            <a:pPr>
              <a:defRPr/>
            </a:pPr>
            <a:r>
              <a:rPr lang="en-US" altLang="en-PR"/>
              <a:t>SLIDE </a:t>
            </a:r>
            <a:fld id="{4F20D4A8-1982-4813-A4CD-26F0CE39995C}" type="slidenum">
              <a:rPr lang="en-US" altLang="en-PR"/>
              <a:pPr>
                <a:defRPr/>
              </a:pPr>
              <a:t>6</a:t>
            </a:fld>
            <a:endParaRPr lang="en-US" altLang="en-PR"/>
          </a:p>
        </p:txBody>
      </p:sp>
      <p:sp>
        <p:nvSpPr>
          <p:cNvPr id="8196" name="Text Box 4">
            <a:extLst>
              <a:ext uri="{FF2B5EF4-FFF2-40B4-BE49-F238E27FC236}">
                <a16:creationId xmlns:a16="http://schemas.microsoft.com/office/drawing/2014/main" id="{66BF3FA3-60EF-A4E3-8B3C-49A18EE8006A}"/>
              </a:ext>
            </a:extLst>
          </p:cNvPr>
          <p:cNvSpPr txBox="1">
            <a:spLocks noChangeArrowheads="1"/>
          </p:cNvSpPr>
          <p:nvPr/>
        </p:nvSpPr>
        <p:spPr bwMode="auto">
          <a:xfrm>
            <a:off x="685800" y="1270000"/>
            <a:ext cx="1261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000">
                <a:solidFill>
                  <a:srgbClr val="0000FF"/>
                </a:solidFill>
              </a:rPr>
              <a:t>Cinética = </a:t>
            </a:r>
          </a:p>
        </p:txBody>
      </p:sp>
      <p:sp>
        <p:nvSpPr>
          <p:cNvPr id="2053" name="Text Box 5">
            <a:extLst>
              <a:ext uri="{FF2B5EF4-FFF2-40B4-BE49-F238E27FC236}">
                <a16:creationId xmlns:a16="http://schemas.microsoft.com/office/drawing/2014/main" id="{2AF1D204-BFEB-A72B-AFDF-956BE826300E}"/>
              </a:ext>
            </a:extLst>
          </p:cNvPr>
          <p:cNvSpPr txBox="1">
            <a:spLocks noChangeArrowheads="1"/>
          </p:cNvSpPr>
          <p:nvPr/>
        </p:nvSpPr>
        <p:spPr bwMode="auto">
          <a:xfrm>
            <a:off x="1981200" y="1295400"/>
            <a:ext cx="6248400" cy="701675"/>
          </a:xfrm>
          <a:prstGeom prst="rect">
            <a:avLst/>
          </a:prstGeom>
          <a:noFill/>
          <a:ln>
            <a:noFill/>
          </a:ln>
          <a:effectLst/>
        </p:spPr>
        <p:txBody>
          <a:bodyPr>
            <a:spAutoFit/>
          </a:bodyPr>
          <a:lstStyle/>
          <a:p>
            <a:pPr eaLnBrk="1" fontAlgn="auto" hangingPunct="1">
              <a:spcBef>
                <a:spcPts val="0"/>
              </a:spcBef>
              <a:spcAft>
                <a:spcPts val="0"/>
              </a:spcAft>
              <a:defRPr/>
            </a:pPr>
            <a:r>
              <a:rPr lang="en-US" altLang="en-PR" sz="2000">
                <a:latin typeface="+mn-lt"/>
              </a:rPr>
              <a:t>Análisis cuantitativo de la </a:t>
            </a:r>
            <a:r>
              <a:rPr lang="en-US" altLang="en-PR" sz="2000" u="sng">
                <a:effectLst>
                  <a:outerShdw blurRad="38100" dist="38100" dir="2700000" algn="tl">
                    <a:srgbClr val="000000"/>
                  </a:outerShdw>
                </a:effectLst>
                <a:latin typeface="+mn-lt"/>
              </a:rPr>
              <a:t>rapidez</a:t>
            </a:r>
            <a:r>
              <a:rPr lang="en-US" altLang="en-PR" sz="2000">
                <a:latin typeface="+mn-lt"/>
              </a:rPr>
              <a:t> de una reacción química y los factores que afectan la rapidez</a:t>
            </a:r>
          </a:p>
        </p:txBody>
      </p:sp>
      <p:grpSp>
        <p:nvGrpSpPr>
          <p:cNvPr id="8198" name="Group 6">
            <a:extLst>
              <a:ext uri="{FF2B5EF4-FFF2-40B4-BE49-F238E27FC236}">
                <a16:creationId xmlns:a16="http://schemas.microsoft.com/office/drawing/2014/main" id="{7A0B1551-379E-D5D5-8E10-95ED71FB06A3}"/>
              </a:ext>
            </a:extLst>
          </p:cNvPr>
          <p:cNvGrpSpPr>
            <a:grpSpLocks/>
          </p:cNvGrpSpPr>
          <p:nvPr/>
        </p:nvGrpSpPr>
        <p:grpSpPr bwMode="auto">
          <a:xfrm>
            <a:off x="1219200" y="2514600"/>
            <a:ext cx="6018213" cy="2819400"/>
            <a:chOff x="1009" y="1056"/>
            <a:chExt cx="3551" cy="1680"/>
          </a:xfrm>
        </p:grpSpPr>
        <p:sp>
          <p:nvSpPr>
            <p:cNvPr id="8203" name="Rectangle 7">
              <a:extLst>
                <a:ext uri="{FF2B5EF4-FFF2-40B4-BE49-F238E27FC236}">
                  <a16:creationId xmlns:a16="http://schemas.microsoft.com/office/drawing/2014/main" id="{BD7EC3B3-9DD6-B016-452C-638FB38B0206}"/>
                </a:ext>
              </a:extLst>
            </p:cNvPr>
            <p:cNvSpPr>
              <a:spLocks noChangeArrowheads="1"/>
            </p:cNvSpPr>
            <p:nvPr/>
          </p:nvSpPr>
          <p:spPr bwMode="auto">
            <a:xfrm>
              <a:off x="1392" y="1056"/>
              <a:ext cx="3168" cy="14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s-PR" altLang="en-PR" sz="1800"/>
            </a:p>
          </p:txBody>
        </p:sp>
        <p:sp>
          <p:nvSpPr>
            <p:cNvPr id="8204" name="Freeform 8">
              <a:extLst>
                <a:ext uri="{FF2B5EF4-FFF2-40B4-BE49-F238E27FC236}">
                  <a16:creationId xmlns:a16="http://schemas.microsoft.com/office/drawing/2014/main" id="{320F3D35-115E-F9A1-C4E9-324766937591}"/>
                </a:ext>
              </a:extLst>
            </p:cNvPr>
            <p:cNvSpPr>
              <a:spLocks/>
            </p:cNvSpPr>
            <p:nvPr/>
          </p:nvSpPr>
          <p:spPr bwMode="auto">
            <a:xfrm>
              <a:off x="1392" y="1492"/>
              <a:ext cx="3072" cy="1016"/>
            </a:xfrm>
            <a:custGeom>
              <a:avLst/>
              <a:gdLst>
                <a:gd name="T0" fmla="*/ 0 w 2448"/>
                <a:gd name="T1" fmla="*/ 1575 h 816"/>
                <a:gd name="T2" fmla="*/ 1328 w 2448"/>
                <a:gd name="T3" fmla="*/ 278 h 816"/>
                <a:gd name="T4" fmla="*/ 4838 w 2448"/>
                <a:gd name="T5" fmla="*/ 0 h 816"/>
                <a:gd name="T6" fmla="*/ 0 60000 65536"/>
                <a:gd name="T7" fmla="*/ 0 60000 65536"/>
                <a:gd name="T8" fmla="*/ 0 60000 65536"/>
              </a:gdLst>
              <a:ahLst/>
              <a:cxnLst>
                <a:cxn ang="T6">
                  <a:pos x="T0" y="T1"/>
                </a:cxn>
                <a:cxn ang="T7">
                  <a:pos x="T2" y="T3"/>
                </a:cxn>
                <a:cxn ang="T8">
                  <a:pos x="T4" y="T5"/>
                </a:cxn>
              </a:cxnLst>
              <a:rect l="0" t="0" r="r" b="b"/>
              <a:pathLst>
                <a:path w="2448" h="816">
                  <a:moveTo>
                    <a:pt x="0" y="816"/>
                  </a:moveTo>
                  <a:cubicBezTo>
                    <a:pt x="132" y="548"/>
                    <a:pt x="264" y="280"/>
                    <a:pt x="672" y="144"/>
                  </a:cubicBezTo>
                  <a:cubicBezTo>
                    <a:pt x="1080" y="8"/>
                    <a:pt x="1764" y="4"/>
                    <a:pt x="2448" y="0"/>
                  </a:cubicBezTo>
                </a:path>
              </a:pathLst>
            </a:custGeom>
            <a:noFill/>
            <a:ln w="25400">
              <a:solidFill>
                <a:srgbClr val="FF0000"/>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s-PR"/>
            </a:p>
          </p:txBody>
        </p:sp>
        <p:sp>
          <p:nvSpPr>
            <p:cNvPr id="8205" name="Freeform 9">
              <a:extLst>
                <a:ext uri="{FF2B5EF4-FFF2-40B4-BE49-F238E27FC236}">
                  <a16:creationId xmlns:a16="http://schemas.microsoft.com/office/drawing/2014/main" id="{CDEC7F57-A703-35D2-C2F0-33D26EC5A182}"/>
                </a:ext>
              </a:extLst>
            </p:cNvPr>
            <p:cNvSpPr>
              <a:spLocks/>
            </p:cNvSpPr>
            <p:nvPr/>
          </p:nvSpPr>
          <p:spPr bwMode="auto">
            <a:xfrm flipV="1">
              <a:off x="1392" y="1056"/>
              <a:ext cx="3072" cy="1056"/>
            </a:xfrm>
            <a:custGeom>
              <a:avLst/>
              <a:gdLst>
                <a:gd name="T0" fmla="*/ 0 w 2448"/>
                <a:gd name="T1" fmla="*/ 1769 h 816"/>
                <a:gd name="T2" fmla="*/ 1328 w 2448"/>
                <a:gd name="T3" fmla="*/ 312 h 816"/>
                <a:gd name="T4" fmla="*/ 4838 w 2448"/>
                <a:gd name="T5" fmla="*/ 0 h 816"/>
                <a:gd name="T6" fmla="*/ 0 60000 65536"/>
                <a:gd name="T7" fmla="*/ 0 60000 65536"/>
                <a:gd name="T8" fmla="*/ 0 60000 65536"/>
              </a:gdLst>
              <a:ahLst/>
              <a:cxnLst>
                <a:cxn ang="T6">
                  <a:pos x="T0" y="T1"/>
                </a:cxn>
                <a:cxn ang="T7">
                  <a:pos x="T2" y="T3"/>
                </a:cxn>
                <a:cxn ang="T8">
                  <a:pos x="T4" y="T5"/>
                </a:cxn>
              </a:cxnLst>
              <a:rect l="0" t="0" r="r" b="b"/>
              <a:pathLst>
                <a:path w="2448" h="816">
                  <a:moveTo>
                    <a:pt x="0" y="816"/>
                  </a:moveTo>
                  <a:cubicBezTo>
                    <a:pt x="132" y="548"/>
                    <a:pt x="264" y="280"/>
                    <a:pt x="672" y="144"/>
                  </a:cubicBezTo>
                  <a:cubicBezTo>
                    <a:pt x="1080" y="8"/>
                    <a:pt x="1764" y="4"/>
                    <a:pt x="2448" y="0"/>
                  </a:cubicBezTo>
                </a:path>
              </a:pathLst>
            </a:custGeom>
            <a:noFill/>
            <a:ln w="254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s-PR"/>
            </a:p>
          </p:txBody>
        </p:sp>
        <p:sp>
          <p:nvSpPr>
            <p:cNvPr id="8206" name="Text Box 10">
              <a:extLst>
                <a:ext uri="{FF2B5EF4-FFF2-40B4-BE49-F238E27FC236}">
                  <a16:creationId xmlns:a16="http://schemas.microsoft.com/office/drawing/2014/main" id="{C63C39DF-24C5-0EF4-7F3E-2F5A6A909DBE}"/>
                </a:ext>
              </a:extLst>
            </p:cNvPr>
            <p:cNvSpPr txBox="1">
              <a:spLocks noChangeArrowheads="1"/>
            </p:cNvSpPr>
            <p:nvPr/>
          </p:nvSpPr>
          <p:spPr bwMode="auto">
            <a:xfrm>
              <a:off x="1584" y="1152"/>
              <a:ext cx="239" cy="27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latin typeface="Times New Roman" panose="02020603050405020304" pitchFamily="18" charset="0"/>
                </a:rPr>
                <a:t>A</a:t>
              </a:r>
            </a:p>
          </p:txBody>
        </p:sp>
        <p:sp>
          <p:nvSpPr>
            <p:cNvPr id="8207" name="Text Box 11">
              <a:extLst>
                <a:ext uri="{FF2B5EF4-FFF2-40B4-BE49-F238E27FC236}">
                  <a16:creationId xmlns:a16="http://schemas.microsoft.com/office/drawing/2014/main" id="{1E8E1C4D-6A4D-8690-B684-4DAF62F9C854}"/>
                </a:ext>
              </a:extLst>
            </p:cNvPr>
            <p:cNvSpPr txBox="1">
              <a:spLocks noChangeArrowheads="1"/>
            </p:cNvSpPr>
            <p:nvPr/>
          </p:nvSpPr>
          <p:spPr bwMode="auto">
            <a:xfrm>
              <a:off x="1584" y="2160"/>
              <a:ext cx="229" cy="27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latin typeface="Times New Roman" panose="02020603050405020304" pitchFamily="18" charset="0"/>
                </a:rPr>
                <a:t>C</a:t>
              </a:r>
            </a:p>
          </p:txBody>
        </p:sp>
        <p:sp>
          <p:nvSpPr>
            <p:cNvPr id="8208" name="Text Box 12">
              <a:extLst>
                <a:ext uri="{FF2B5EF4-FFF2-40B4-BE49-F238E27FC236}">
                  <a16:creationId xmlns:a16="http://schemas.microsoft.com/office/drawing/2014/main" id="{C4DDEEAF-697C-2E39-E27B-0E13BA2AD8EE}"/>
                </a:ext>
              </a:extLst>
            </p:cNvPr>
            <p:cNvSpPr txBox="1">
              <a:spLocks noChangeArrowheads="1"/>
            </p:cNvSpPr>
            <p:nvPr/>
          </p:nvSpPr>
          <p:spPr bwMode="auto">
            <a:xfrm rot="-5400000">
              <a:off x="560" y="1668"/>
              <a:ext cx="1167" cy="27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latin typeface="Times New Roman" panose="02020603050405020304" pitchFamily="18" charset="0"/>
                </a:rPr>
                <a:t>Concentración</a:t>
              </a:r>
            </a:p>
          </p:txBody>
        </p:sp>
        <p:sp>
          <p:nvSpPr>
            <p:cNvPr id="8209" name="Line 13">
              <a:extLst>
                <a:ext uri="{FF2B5EF4-FFF2-40B4-BE49-F238E27FC236}">
                  <a16:creationId xmlns:a16="http://schemas.microsoft.com/office/drawing/2014/main" id="{B69F54F2-6936-368E-DBB2-2634AF6F5DD3}"/>
                </a:ext>
              </a:extLst>
            </p:cNvPr>
            <p:cNvSpPr>
              <a:spLocks noChangeShapeType="1"/>
            </p:cNvSpPr>
            <p:nvPr/>
          </p:nvSpPr>
          <p:spPr bwMode="auto">
            <a:xfrm>
              <a:off x="2784" y="2736"/>
              <a:ext cx="576" cy="0"/>
            </a:xfrm>
            <a:prstGeom prst="line">
              <a:avLst/>
            </a:prstGeom>
            <a:noFill/>
            <a:ln w="9525">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8210" name="Line 14">
              <a:extLst>
                <a:ext uri="{FF2B5EF4-FFF2-40B4-BE49-F238E27FC236}">
                  <a16:creationId xmlns:a16="http://schemas.microsoft.com/office/drawing/2014/main" id="{94844822-5085-A342-A18B-3F3E9EBCFE94}"/>
                </a:ext>
              </a:extLst>
            </p:cNvPr>
            <p:cNvSpPr>
              <a:spLocks noChangeShapeType="1"/>
            </p:cNvSpPr>
            <p:nvPr/>
          </p:nvSpPr>
          <p:spPr bwMode="auto">
            <a:xfrm>
              <a:off x="3648" y="1152"/>
              <a:ext cx="0" cy="1344"/>
            </a:xfrm>
            <a:prstGeom prst="line">
              <a:avLst/>
            </a:prstGeom>
            <a:noFill/>
            <a:ln w="28575">
              <a:solidFill>
                <a:schemeClr val="tx1">
                  <a:lumMod val="65000"/>
                  <a:lumOff val="35000"/>
                </a:schemeClr>
              </a:solidFill>
              <a:prstDash val="dash"/>
              <a:round/>
              <a:headEnd/>
              <a:tailEnd/>
            </a:ln>
            <a:effectLst/>
          </p:spPr>
          <p:txBody>
            <a:bodyPr/>
            <a:lstStyle/>
            <a:p>
              <a:pPr>
                <a:defRPr/>
              </a:pPr>
              <a:endParaRPr lang="es-PR" dirty="0"/>
            </a:p>
          </p:txBody>
        </p:sp>
        <p:sp>
          <p:nvSpPr>
            <p:cNvPr id="8211" name="Line 15">
              <a:extLst>
                <a:ext uri="{FF2B5EF4-FFF2-40B4-BE49-F238E27FC236}">
                  <a16:creationId xmlns:a16="http://schemas.microsoft.com/office/drawing/2014/main" id="{979DF96F-3F38-CB71-CDC3-DCECF9447C94}"/>
                </a:ext>
              </a:extLst>
            </p:cNvPr>
            <p:cNvSpPr>
              <a:spLocks noChangeShapeType="1"/>
            </p:cNvSpPr>
            <p:nvPr/>
          </p:nvSpPr>
          <p:spPr bwMode="auto">
            <a:xfrm>
              <a:off x="3744" y="1776"/>
              <a:ext cx="624" cy="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8212" name="Text Box 16">
              <a:extLst>
                <a:ext uri="{FF2B5EF4-FFF2-40B4-BE49-F238E27FC236}">
                  <a16:creationId xmlns:a16="http://schemas.microsoft.com/office/drawing/2014/main" id="{8517F46B-65B5-C5C0-A97D-96FD93C756C6}"/>
                </a:ext>
              </a:extLst>
            </p:cNvPr>
            <p:cNvSpPr txBox="1">
              <a:spLocks noChangeArrowheads="1"/>
            </p:cNvSpPr>
            <p:nvPr/>
          </p:nvSpPr>
          <p:spPr bwMode="auto">
            <a:xfrm>
              <a:off x="2976" y="2160"/>
              <a:ext cx="596"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PR" altLang="en-PR" sz="1800"/>
                <a:t>Cinética</a:t>
              </a:r>
            </a:p>
          </p:txBody>
        </p:sp>
        <p:sp>
          <p:nvSpPr>
            <p:cNvPr id="8213" name="Text Box 17">
              <a:extLst>
                <a:ext uri="{FF2B5EF4-FFF2-40B4-BE49-F238E27FC236}">
                  <a16:creationId xmlns:a16="http://schemas.microsoft.com/office/drawing/2014/main" id="{81B965F3-1848-BA06-D0A9-46F5F3CF5954}"/>
                </a:ext>
              </a:extLst>
            </p:cNvPr>
            <p:cNvSpPr txBox="1">
              <a:spLocks noChangeArrowheads="1"/>
            </p:cNvSpPr>
            <p:nvPr/>
          </p:nvSpPr>
          <p:spPr bwMode="auto">
            <a:xfrm>
              <a:off x="3744" y="2160"/>
              <a:ext cx="663"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PR" altLang="en-PR" sz="1800"/>
                <a:t>Equilibrio</a:t>
              </a:r>
            </a:p>
          </p:txBody>
        </p:sp>
        <p:sp>
          <p:nvSpPr>
            <p:cNvPr id="8214" name="Line 18">
              <a:extLst>
                <a:ext uri="{FF2B5EF4-FFF2-40B4-BE49-F238E27FC236}">
                  <a16:creationId xmlns:a16="http://schemas.microsoft.com/office/drawing/2014/main" id="{FE394F16-97D1-4215-B2D0-0DB28874AF87}"/>
                </a:ext>
              </a:extLst>
            </p:cNvPr>
            <p:cNvSpPr>
              <a:spLocks noChangeShapeType="1"/>
            </p:cNvSpPr>
            <p:nvPr/>
          </p:nvSpPr>
          <p:spPr bwMode="auto">
            <a:xfrm>
              <a:off x="2928" y="1776"/>
              <a:ext cx="624" cy="0"/>
            </a:xfrm>
            <a:prstGeom prst="line">
              <a:avLst/>
            </a:prstGeom>
            <a:noFill/>
            <a:ln w="38100">
              <a:solidFill>
                <a:srgbClr val="0000FF"/>
              </a:solidFill>
              <a:round/>
              <a:headEnd type="triangle" w="lg" len="med"/>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grpSp>
      <p:sp>
        <p:nvSpPr>
          <p:cNvPr id="8199" name="Text Box 19">
            <a:extLst>
              <a:ext uri="{FF2B5EF4-FFF2-40B4-BE49-F238E27FC236}">
                <a16:creationId xmlns:a16="http://schemas.microsoft.com/office/drawing/2014/main" id="{090384FF-18E9-1047-82BE-8E9FBC9F3019}"/>
              </a:ext>
            </a:extLst>
          </p:cNvPr>
          <p:cNvSpPr txBox="1">
            <a:spLocks noChangeArrowheads="1"/>
          </p:cNvSpPr>
          <p:nvPr/>
        </p:nvSpPr>
        <p:spPr bwMode="auto">
          <a:xfrm>
            <a:off x="3352800" y="51816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tiempo</a:t>
            </a:r>
          </a:p>
        </p:txBody>
      </p:sp>
      <p:grpSp>
        <p:nvGrpSpPr>
          <p:cNvPr id="8200" name="Group 23">
            <a:extLst>
              <a:ext uri="{FF2B5EF4-FFF2-40B4-BE49-F238E27FC236}">
                <a16:creationId xmlns:a16="http://schemas.microsoft.com/office/drawing/2014/main" id="{B2419966-667B-8C72-E8CD-12B383EF89FF}"/>
              </a:ext>
            </a:extLst>
          </p:cNvPr>
          <p:cNvGrpSpPr>
            <a:grpSpLocks/>
          </p:cNvGrpSpPr>
          <p:nvPr/>
        </p:nvGrpSpPr>
        <p:grpSpPr bwMode="auto">
          <a:xfrm>
            <a:off x="3733800" y="2060575"/>
            <a:ext cx="1617663" cy="457200"/>
            <a:chOff x="2352" y="1298"/>
            <a:chExt cx="1019" cy="288"/>
          </a:xfrm>
        </p:grpSpPr>
        <p:sp>
          <p:nvSpPr>
            <p:cNvPr id="8201" name="Text Box 20">
              <a:extLst>
                <a:ext uri="{FF2B5EF4-FFF2-40B4-BE49-F238E27FC236}">
                  <a16:creationId xmlns:a16="http://schemas.microsoft.com/office/drawing/2014/main" id="{92EA13A9-C2A5-FAC7-283F-9E4ABBC5AFBF}"/>
                </a:ext>
              </a:extLst>
            </p:cNvPr>
            <p:cNvSpPr txBox="1">
              <a:spLocks noChangeArrowheads="1"/>
            </p:cNvSpPr>
            <p:nvPr/>
          </p:nvSpPr>
          <p:spPr bwMode="auto">
            <a:xfrm>
              <a:off x="2352" y="1298"/>
              <a:ext cx="101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A            C</a:t>
              </a:r>
            </a:p>
          </p:txBody>
        </p:sp>
        <p:sp>
          <p:nvSpPr>
            <p:cNvPr id="8202" name="Line 21">
              <a:extLst>
                <a:ext uri="{FF2B5EF4-FFF2-40B4-BE49-F238E27FC236}">
                  <a16:creationId xmlns:a16="http://schemas.microsoft.com/office/drawing/2014/main" id="{55CF5F1C-15B5-E609-8D73-619188474D72}"/>
                </a:ext>
              </a:extLst>
            </p:cNvPr>
            <p:cNvSpPr>
              <a:spLocks noChangeShapeType="1"/>
            </p:cNvSpPr>
            <p:nvPr/>
          </p:nvSpPr>
          <p:spPr bwMode="auto">
            <a:xfrm>
              <a:off x="2592" y="1440"/>
              <a:ext cx="33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8">
            <a:extLst>
              <a:ext uri="{FF2B5EF4-FFF2-40B4-BE49-F238E27FC236}">
                <a16:creationId xmlns:a16="http://schemas.microsoft.com/office/drawing/2014/main" id="{5577599F-DE2F-4D4D-1FB2-4D0B275A04C8}"/>
              </a:ext>
            </a:extLst>
          </p:cNvPr>
          <p:cNvGraphicFramePr>
            <a:graphicFrameLocks noGrp="1" noChangeAspect="1"/>
          </p:cNvGraphicFramePr>
          <p:nvPr>
            <p:ph sz="half" idx="1"/>
          </p:nvPr>
        </p:nvGraphicFramePr>
        <p:xfrm>
          <a:off x="765175" y="1524000"/>
          <a:ext cx="7537450" cy="708025"/>
        </p:xfrm>
        <a:graphic>
          <a:graphicData uri="http://schemas.openxmlformats.org/presentationml/2006/ole">
            <mc:AlternateContent xmlns:mc="http://schemas.openxmlformats.org/markup-compatibility/2006">
              <mc:Choice xmlns:v="urn:schemas-microsoft-com:vml" Requires="v">
                <p:oleObj name="Equation" r:id="rId3" imgW="4191000" imgH="393700" progId="Equation.DSMT4">
                  <p:embed/>
                </p:oleObj>
              </mc:Choice>
              <mc:Fallback>
                <p:oleObj name="Equation" r:id="rId3" imgW="4191000" imgH="393700" progId="Equation.DSMT4">
                  <p:embed/>
                  <p:pic>
                    <p:nvPicPr>
                      <p:cNvPr id="10242" name="Object 8">
                        <a:extLst>
                          <a:ext uri="{FF2B5EF4-FFF2-40B4-BE49-F238E27FC236}">
                            <a16:creationId xmlns:a16="http://schemas.microsoft.com/office/drawing/2014/main" id="{5577599F-DE2F-4D4D-1FB2-4D0B275A04C8}"/>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75" y="1524000"/>
                        <a:ext cx="75374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3" name="Object 13">
            <a:extLst>
              <a:ext uri="{FF2B5EF4-FFF2-40B4-BE49-F238E27FC236}">
                <a16:creationId xmlns:a16="http://schemas.microsoft.com/office/drawing/2014/main" id="{348F9A64-E7E6-B373-706A-A7D330EDB94C}"/>
              </a:ext>
            </a:extLst>
          </p:cNvPr>
          <p:cNvGraphicFramePr>
            <a:graphicFrameLocks noGrp="1" noChangeAspect="1"/>
          </p:cNvGraphicFramePr>
          <p:nvPr>
            <p:ph sz="half" idx="2"/>
          </p:nvPr>
        </p:nvGraphicFramePr>
        <p:xfrm>
          <a:off x="1905000" y="4292600"/>
          <a:ext cx="5181600" cy="531813"/>
        </p:xfrm>
        <a:graphic>
          <a:graphicData uri="http://schemas.openxmlformats.org/presentationml/2006/ole">
            <mc:AlternateContent xmlns:mc="http://schemas.openxmlformats.org/markup-compatibility/2006">
              <mc:Choice xmlns:v="urn:schemas-microsoft-com:vml" Requires="v">
                <p:oleObj name="Equation" r:id="rId5" imgW="1981080" imgH="203040" progId="Equation.DSMT4">
                  <p:embed/>
                </p:oleObj>
              </mc:Choice>
              <mc:Fallback>
                <p:oleObj name="Equation" r:id="rId5" imgW="1981080" imgH="203040" progId="Equation.DSMT4">
                  <p:embed/>
                  <p:pic>
                    <p:nvPicPr>
                      <p:cNvPr id="10243" name="Object 13">
                        <a:extLst>
                          <a:ext uri="{FF2B5EF4-FFF2-40B4-BE49-F238E27FC236}">
                            <a16:creationId xmlns:a16="http://schemas.microsoft.com/office/drawing/2014/main" id="{348F9A64-E7E6-B373-706A-A7D330EDB94C}"/>
                          </a:ext>
                        </a:extLst>
                      </p:cNvPr>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292600"/>
                        <a:ext cx="51816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Slide Number Placeholder 4">
            <a:extLst>
              <a:ext uri="{FF2B5EF4-FFF2-40B4-BE49-F238E27FC236}">
                <a16:creationId xmlns:a16="http://schemas.microsoft.com/office/drawing/2014/main" id="{FF700E29-0CE2-8F8F-3975-030CE93C09CD}"/>
              </a:ext>
            </a:extLst>
          </p:cNvPr>
          <p:cNvSpPr>
            <a:spLocks noGrp="1"/>
          </p:cNvSpPr>
          <p:nvPr>
            <p:ph type="sldNum" sz="quarter" idx="12"/>
          </p:nvPr>
        </p:nvSpPr>
        <p:spPr/>
        <p:txBody>
          <a:bodyPr/>
          <a:lstStyle/>
          <a:p>
            <a:pPr>
              <a:defRPr/>
            </a:pPr>
            <a:r>
              <a:rPr lang="en-US" altLang="en-PR"/>
              <a:t>SLIDE </a:t>
            </a:r>
            <a:fld id="{5AFC1864-31CB-4DD9-A190-40086985FB52}" type="slidenum">
              <a:rPr lang="en-US" altLang="en-PR"/>
              <a:pPr>
                <a:defRPr/>
              </a:pPr>
              <a:t>7</a:t>
            </a:fld>
            <a:endParaRPr lang="en-US" altLang="en-PR"/>
          </a:p>
        </p:txBody>
      </p:sp>
      <p:grpSp>
        <p:nvGrpSpPr>
          <p:cNvPr id="10245" name="Group 17">
            <a:extLst>
              <a:ext uri="{FF2B5EF4-FFF2-40B4-BE49-F238E27FC236}">
                <a16:creationId xmlns:a16="http://schemas.microsoft.com/office/drawing/2014/main" id="{F0A22F00-2F87-699D-CDA0-19921C9038B4}"/>
              </a:ext>
            </a:extLst>
          </p:cNvPr>
          <p:cNvGrpSpPr>
            <a:grpSpLocks/>
          </p:cNvGrpSpPr>
          <p:nvPr/>
        </p:nvGrpSpPr>
        <p:grpSpPr bwMode="auto">
          <a:xfrm>
            <a:off x="914400" y="914400"/>
            <a:ext cx="5716588" cy="523875"/>
            <a:chOff x="528" y="864"/>
            <a:chExt cx="3601" cy="330"/>
          </a:xfrm>
        </p:grpSpPr>
        <p:grpSp>
          <p:nvGrpSpPr>
            <p:cNvPr id="10250" name="Group 7">
              <a:extLst>
                <a:ext uri="{FF2B5EF4-FFF2-40B4-BE49-F238E27FC236}">
                  <a16:creationId xmlns:a16="http://schemas.microsoft.com/office/drawing/2014/main" id="{C03F159D-943E-A340-48F5-8083DA96DA5A}"/>
                </a:ext>
              </a:extLst>
            </p:cNvPr>
            <p:cNvGrpSpPr>
              <a:grpSpLocks/>
            </p:cNvGrpSpPr>
            <p:nvPr/>
          </p:nvGrpSpPr>
          <p:grpSpPr bwMode="auto">
            <a:xfrm>
              <a:off x="1920" y="864"/>
              <a:ext cx="2209" cy="330"/>
              <a:chOff x="1584" y="864"/>
              <a:chExt cx="2209" cy="330"/>
            </a:xfrm>
          </p:grpSpPr>
          <p:sp>
            <p:nvSpPr>
              <p:cNvPr id="10252" name="Text Box 4">
                <a:extLst>
                  <a:ext uri="{FF2B5EF4-FFF2-40B4-BE49-F238E27FC236}">
                    <a16:creationId xmlns:a16="http://schemas.microsoft.com/office/drawing/2014/main" id="{D69A602E-9DA1-BE5D-A4BD-3251CAF8D944}"/>
                  </a:ext>
                </a:extLst>
              </p:cNvPr>
              <p:cNvSpPr txBox="1">
                <a:spLocks noChangeArrowheads="1"/>
              </p:cNvSpPr>
              <p:nvPr/>
            </p:nvSpPr>
            <p:spPr bwMode="auto">
              <a:xfrm>
                <a:off x="1584" y="864"/>
                <a:ext cx="220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a:t>aA + bB             gG + hH</a:t>
                </a:r>
              </a:p>
            </p:txBody>
          </p:sp>
          <p:sp>
            <p:nvSpPr>
              <p:cNvPr id="10253" name="Line 5">
                <a:extLst>
                  <a:ext uri="{FF2B5EF4-FFF2-40B4-BE49-F238E27FC236}">
                    <a16:creationId xmlns:a16="http://schemas.microsoft.com/office/drawing/2014/main" id="{BA1F8A81-7DA7-2192-8E32-3DE833916821}"/>
                  </a:ext>
                </a:extLst>
              </p:cNvPr>
              <p:cNvSpPr>
                <a:spLocks noChangeShapeType="1"/>
              </p:cNvSpPr>
              <p:nvPr/>
            </p:nvSpPr>
            <p:spPr bwMode="auto">
              <a:xfrm>
                <a:off x="2448" y="1056"/>
                <a:ext cx="47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grpSp>
        <p:sp>
          <p:nvSpPr>
            <p:cNvPr id="10251" name="Text Box 6">
              <a:extLst>
                <a:ext uri="{FF2B5EF4-FFF2-40B4-BE49-F238E27FC236}">
                  <a16:creationId xmlns:a16="http://schemas.microsoft.com/office/drawing/2014/main" id="{114B482E-A812-319E-AB0D-1084DB917230}"/>
                </a:ext>
              </a:extLst>
            </p:cNvPr>
            <p:cNvSpPr txBox="1">
              <a:spLocks noChangeArrowheads="1"/>
            </p:cNvSpPr>
            <p:nvPr/>
          </p:nvSpPr>
          <p:spPr bwMode="auto">
            <a:xfrm>
              <a:off x="528" y="912"/>
              <a:ext cx="13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Reacción Química:</a:t>
              </a:r>
            </a:p>
          </p:txBody>
        </p:sp>
      </p:grpSp>
      <p:sp>
        <p:nvSpPr>
          <p:cNvPr id="10246" name="Text Box 10">
            <a:extLst>
              <a:ext uri="{FF2B5EF4-FFF2-40B4-BE49-F238E27FC236}">
                <a16:creationId xmlns:a16="http://schemas.microsoft.com/office/drawing/2014/main" id="{BF021C49-9441-7513-DF32-92CA9B71EB7E}"/>
              </a:ext>
            </a:extLst>
          </p:cNvPr>
          <p:cNvSpPr txBox="1">
            <a:spLocks noChangeArrowheads="1"/>
          </p:cNvSpPr>
          <p:nvPr/>
        </p:nvSpPr>
        <p:spPr bwMode="auto">
          <a:xfrm>
            <a:off x="533400" y="2514600"/>
            <a:ext cx="187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Ley de rapidez =</a:t>
            </a:r>
          </a:p>
        </p:txBody>
      </p:sp>
      <p:sp>
        <p:nvSpPr>
          <p:cNvPr id="7179" name="Text Box 11">
            <a:extLst>
              <a:ext uri="{FF2B5EF4-FFF2-40B4-BE49-F238E27FC236}">
                <a16:creationId xmlns:a16="http://schemas.microsoft.com/office/drawing/2014/main" id="{336BB89A-72F5-6643-BD30-8528D189A091}"/>
              </a:ext>
            </a:extLst>
          </p:cNvPr>
          <p:cNvSpPr txBox="1">
            <a:spLocks noChangeArrowheads="1"/>
          </p:cNvSpPr>
          <p:nvPr/>
        </p:nvSpPr>
        <p:spPr bwMode="auto">
          <a:xfrm>
            <a:off x="2362200" y="2438400"/>
            <a:ext cx="6400800" cy="1190625"/>
          </a:xfrm>
          <a:prstGeom prst="rect">
            <a:avLst/>
          </a:prstGeom>
          <a:noFill/>
          <a:ln>
            <a:noFill/>
          </a:ln>
          <a:effectLst/>
        </p:spPr>
        <p:txBody>
          <a:bodyPr>
            <a:spAutoFit/>
          </a:bodyPr>
          <a:lstStyle/>
          <a:p>
            <a:pPr eaLnBrk="1" fontAlgn="auto" hangingPunct="1">
              <a:spcBef>
                <a:spcPts val="0"/>
              </a:spcBef>
              <a:spcAft>
                <a:spcPts val="0"/>
              </a:spcAft>
              <a:defRPr/>
            </a:pPr>
            <a:r>
              <a:rPr lang="en-US" altLang="en-PR">
                <a:latin typeface="+mn-lt"/>
              </a:rPr>
              <a:t>Función matemática que predice como cambia la rapidez de reacción con la concentración de las especies químicas en la reacción. </a:t>
            </a:r>
          </a:p>
          <a:p>
            <a:pPr eaLnBrk="1" fontAlgn="auto" hangingPunct="1">
              <a:spcBef>
                <a:spcPts val="0"/>
              </a:spcBef>
              <a:spcAft>
                <a:spcPts val="0"/>
              </a:spcAft>
              <a:defRPr/>
            </a:pPr>
            <a:r>
              <a:rPr lang="en-US" altLang="en-PR">
                <a:effectLst>
                  <a:outerShdw blurRad="38100" dist="38100" dir="2700000" algn="tl">
                    <a:srgbClr val="000000"/>
                  </a:outerShdw>
                </a:effectLst>
                <a:latin typeface="+mn-lt"/>
              </a:rPr>
              <a:t>SOLO SE PUEDE DETERMINAR EXPERIMENTALMENTE</a:t>
            </a:r>
            <a:r>
              <a:rPr lang="en-US" altLang="en-PR">
                <a:latin typeface="+mn-lt"/>
              </a:rPr>
              <a:t>.</a:t>
            </a:r>
          </a:p>
        </p:txBody>
      </p:sp>
      <p:sp>
        <p:nvSpPr>
          <p:cNvPr id="10248" name="Text Box 12">
            <a:extLst>
              <a:ext uri="{FF2B5EF4-FFF2-40B4-BE49-F238E27FC236}">
                <a16:creationId xmlns:a16="http://schemas.microsoft.com/office/drawing/2014/main" id="{D086845F-C6CD-44AE-3BFA-75ABD275E254}"/>
              </a:ext>
            </a:extLst>
          </p:cNvPr>
          <p:cNvSpPr txBox="1">
            <a:spLocks noChangeArrowheads="1"/>
          </p:cNvSpPr>
          <p:nvPr/>
        </p:nvSpPr>
        <p:spPr bwMode="auto">
          <a:xfrm>
            <a:off x="609600" y="3733800"/>
            <a:ext cx="443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Ecuación Matemática para ley de rapidez:</a:t>
            </a:r>
          </a:p>
        </p:txBody>
      </p:sp>
      <p:sp>
        <p:nvSpPr>
          <p:cNvPr id="7183" name="Text Box 15">
            <a:extLst>
              <a:ext uri="{FF2B5EF4-FFF2-40B4-BE49-F238E27FC236}">
                <a16:creationId xmlns:a16="http://schemas.microsoft.com/office/drawing/2014/main" id="{E71C6D9B-045E-547F-3D2D-740C73859752}"/>
              </a:ext>
            </a:extLst>
          </p:cNvPr>
          <p:cNvSpPr txBox="1">
            <a:spLocks noChangeArrowheads="1"/>
          </p:cNvSpPr>
          <p:nvPr/>
        </p:nvSpPr>
        <p:spPr bwMode="auto">
          <a:xfrm>
            <a:off x="630238" y="5368925"/>
            <a:ext cx="8231187" cy="369888"/>
          </a:xfrm>
          <a:prstGeom prst="rect">
            <a:avLst/>
          </a:prstGeom>
          <a:noFill/>
          <a:ln>
            <a:noFill/>
          </a:ln>
          <a:effectLst/>
        </p:spPr>
        <p:txBody>
          <a:bodyPr wrap="none">
            <a:spAutoFit/>
          </a:bodyPr>
          <a:lstStyle/>
          <a:p>
            <a:pPr eaLnBrk="1" fontAlgn="auto" hangingPunct="1">
              <a:spcBef>
                <a:spcPts val="0"/>
              </a:spcBef>
              <a:spcAft>
                <a:spcPts val="0"/>
              </a:spcAft>
              <a:defRPr/>
            </a:pPr>
            <a:r>
              <a:rPr lang="en-US" altLang="en-PR" dirty="0" err="1">
                <a:effectLst>
                  <a:outerShdw blurRad="38100" dist="38100" dir="2700000" algn="tl">
                    <a:srgbClr val="000000"/>
                  </a:outerShdw>
                </a:effectLst>
                <a:latin typeface="+mn-lt"/>
              </a:rPr>
              <a:t>Relevancia</a:t>
            </a:r>
            <a:r>
              <a:rPr lang="en-US" altLang="en-PR" dirty="0">
                <a:effectLst>
                  <a:outerShdw blurRad="38100" dist="38100" dir="2700000" algn="tl">
                    <a:srgbClr val="000000"/>
                  </a:outerShdw>
                </a:effectLst>
                <a:latin typeface="+mn-lt"/>
              </a:rPr>
              <a:t>: Nos </a:t>
            </a:r>
            <a:r>
              <a:rPr lang="en-US" altLang="en-PR" dirty="0" err="1">
                <a:effectLst>
                  <a:outerShdw blurRad="38100" dist="38100" dir="2700000" algn="tl">
                    <a:srgbClr val="000000"/>
                  </a:outerShdw>
                </a:effectLst>
                <a:latin typeface="+mn-lt"/>
              </a:rPr>
              <a:t>permite</a:t>
            </a:r>
            <a:r>
              <a:rPr lang="en-US" altLang="en-PR" dirty="0">
                <a:effectLst>
                  <a:outerShdw blurRad="38100" dist="38100" dir="2700000" algn="tl">
                    <a:srgbClr val="000000"/>
                  </a:outerShdw>
                </a:effectLst>
                <a:latin typeface="+mn-lt"/>
              </a:rPr>
              <a:t> </a:t>
            </a:r>
            <a:r>
              <a:rPr lang="en-US" altLang="en-PR" dirty="0" err="1">
                <a:effectLst>
                  <a:outerShdw blurRad="38100" dist="38100" dir="2700000" algn="tl">
                    <a:srgbClr val="000000"/>
                  </a:outerShdw>
                </a:effectLst>
                <a:latin typeface="+mn-lt"/>
              </a:rPr>
              <a:t>proponer</a:t>
            </a:r>
            <a:r>
              <a:rPr lang="en-US" altLang="en-PR" dirty="0">
                <a:effectLst>
                  <a:outerShdw blurRad="38100" dist="38100" dir="2700000" algn="tl">
                    <a:srgbClr val="000000"/>
                  </a:outerShdw>
                </a:effectLst>
                <a:latin typeface="+mn-lt"/>
              </a:rPr>
              <a:t> </a:t>
            </a:r>
            <a:r>
              <a:rPr lang="en-US" altLang="en-PR" dirty="0" err="1">
                <a:effectLst>
                  <a:outerShdw blurRad="38100" dist="38100" dir="2700000" algn="tl">
                    <a:srgbClr val="000000"/>
                  </a:outerShdw>
                </a:effectLst>
                <a:latin typeface="+mn-lt"/>
              </a:rPr>
              <a:t>mecanismos</a:t>
            </a:r>
            <a:r>
              <a:rPr lang="en-US" altLang="en-PR" dirty="0">
                <a:effectLst>
                  <a:outerShdw blurRad="38100" dist="38100" dir="2700000" algn="tl">
                    <a:srgbClr val="000000"/>
                  </a:outerShdw>
                </a:effectLst>
                <a:latin typeface="+mn-lt"/>
              </a:rPr>
              <a:t> de </a:t>
            </a:r>
            <a:r>
              <a:rPr lang="en-US" altLang="en-PR" dirty="0" err="1">
                <a:effectLst>
                  <a:outerShdw blurRad="38100" dist="38100" dir="2700000" algn="tl">
                    <a:srgbClr val="000000"/>
                  </a:outerShdw>
                </a:effectLst>
                <a:latin typeface="+mn-lt"/>
              </a:rPr>
              <a:t>reacción</a:t>
            </a:r>
            <a:r>
              <a:rPr lang="en-US" altLang="en-PR" dirty="0">
                <a:effectLst>
                  <a:outerShdw blurRad="38100" dist="38100" dir="2700000" algn="tl">
                    <a:srgbClr val="000000"/>
                  </a:outerShdw>
                </a:effectLst>
                <a:latin typeface="+mn-lt"/>
              </a:rPr>
              <a:t> y </a:t>
            </a:r>
            <a:r>
              <a:rPr lang="en-US" altLang="en-PR" dirty="0" err="1">
                <a:effectLst>
                  <a:outerShdw blurRad="38100" dist="38100" dir="2700000" algn="tl">
                    <a:srgbClr val="000000"/>
                  </a:outerShdw>
                </a:effectLst>
                <a:latin typeface="+mn-lt"/>
              </a:rPr>
              <a:t>controlar</a:t>
            </a:r>
            <a:r>
              <a:rPr lang="en-US" altLang="en-PR" dirty="0">
                <a:effectLst>
                  <a:outerShdw blurRad="38100" dist="38100" dir="2700000" algn="tl">
                    <a:srgbClr val="000000"/>
                  </a:outerShdw>
                </a:effectLst>
                <a:latin typeface="+mn-lt"/>
              </a:rPr>
              <a:t> las </a:t>
            </a:r>
            <a:r>
              <a:rPr lang="en-US" altLang="en-PR" dirty="0" err="1">
                <a:effectLst>
                  <a:outerShdw blurRad="38100" dist="38100" dir="2700000" algn="tl">
                    <a:srgbClr val="000000"/>
                  </a:outerShdw>
                </a:effectLst>
                <a:latin typeface="+mn-lt"/>
              </a:rPr>
              <a:t>reacciones</a:t>
            </a:r>
            <a:r>
              <a:rPr lang="en-US" altLang="en-PR" dirty="0">
                <a:effectLst>
                  <a:outerShdw blurRad="38100" dist="38100" dir="2700000" algn="tl">
                    <a:srgbClr val="000000"/>
                  </a:outerShdw>
                </a:effectLst>
                <a:latin typeface="+mn-l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3E4D8E05-2C9A-5FE5-E07B-DC4BB3149835}"/>
              </a:ext>
            </a:extLst>
          </p:cNvPr>
          <p:cNvSpPr>
            <a:spLocks noGrp="1"/>
          </p:cNvSpPr>
          <p:nvPr>
            <p:ph type="sldNum" sz="quarter" idx="12"/>
          </p:nvPr>
        </p:nvSpPr>
        <p:spPr/>
        <p:txBody>
          <a:bodyPr/>
          <a:lstStyle/>
          <a:p>
            <a:pPr>
              <a:defRPr/>
            </a:pPr>
            <a:r>
              <a:rPr lang="en-US" altLang="en-PR"/>
              <a:t>SLIDE </a:t>
            </a:r>
            <a:fld id="{86213FE5-29A0-4DBD-9FE8-D560DFB627E5}" type="slidenum">
              <a:rPr lang="en-US" altLang="en-PR"/>
              <a:pPr>
                <a:defRPr/>
              </a:pPr>
              <a:t>8</a:t>
            </a:fld>
            <a:endParaRPr lang="en-US" altLang="en-PR"/>
          </a:p>
        </p:txBody>
      </p:sp>
      <p:sp>
        <p:nvSpPr>
          <p:cNvPr id="12291" name="Text Box 4">
            <a:extLst>
              <a:ext uri="{FF2B5EF4-FFF2-40B4-BE49-F238E27FC236}">
                <a16:creationId xmlns:a16="http://schemas.microsoft.com/office/drawing/2014/main" id="{649B281B-4080-D3CC-6079-FD8D84678563}"/>
              </a:ext>
            </a:extLst>
          </p:cNvPr>
          <p:cNvSpPr txBox="1">
            <a:spLocks noChangeArrowheads="1"/>
          </p:cNvSpPr>
          <p:nvPr/>
        </p:nvSpPr>
        <p:spPr bwMode="auto">
          <a:xfrm>
            <a:off x="685800" y="517525"/>
            <a:ext cx="53705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solidFill>
                  <a:srgbClr val="0000FF"/>
                </a:solidFill>
              </a:rPr>
              <a:t>Ecuación Matemática para ley de rapidez:</a:t>
            </a:r>
          </a:p>
        </p:txBody>
      </p:sp>
      <p:graphicFrame>
        <p:nvGraphicFramePr>
          <p:cNvPr id="12292" name="Object 5">
            <a:extLst>
              <a:ext uri="{FF2B5EF4-FFF2-40B4-BE49-F238E27FC236}">
                <a16:creationId xmlns:a16="http://schemas.microsoft.com/office/drawing/2014/main" id="{C2239C69-A662-42CA-3580-0E467FD91AF0}"/>
              </a:ext>
            </a:extLst>
          </p:cNvPr>
          <p:cNvGraphicFramePr>
            <a:graphicFrameLocks noChangeAspect="1"/>
          </p:cNvGraphicFramePr>
          <p:nvPr/>
        </p:nvGraphicFramePr>
        <p:xfrm>
          <a:off x="1828800" y="1219200"/>
          <a:ext cx="5562600" cy="784225"/>
        </p:xfrm>
        <a:graphic>
          <a:graphicData uri="http://schemas.openxmlformats.org/presentationml/2006/ole">
            <mc:AlternateContent xmlns:mc="http://schemas.openxmlformats.org/markup-compatibility/2006">
              <mc:Choice xmlns:v="urn:schemas-microsoft-com:vml" Requires="v">
                <p:oleObj name="Equation" r:id="rId3" imgW="2705100" imgH="381000" progId="Equation.DSMT4">
                  <p:embed/>
                </p:oleObj>
              </mc:Choice>
              <mc:Fallback>
                <p:oleObj name="Equation" r:id="rId3" imgW="2705100" imgH="381000" progId="Equation.DSMT4">
                  <p:embed/>
                  <p:pic>
                    <p:nvPicPr>
                      <p:cNvPr id="12292" name="Object 5">
                        <a:extLst>
                          <a:ext uri="{FF2B5EF4-FFF2-40B4-BE49-F238E27FC236}">
                            <a16:creationId xmlns:a16="http://schemas.microsoft.com/office/drawing/2014/main" id="{C2239C69-A662-42CA-3580-0E467FD91A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219200"/>
                        <a:ext cx="5562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293" name="Group 9">
            <a:extLst>
              <a:ext uri="{FF2B5EF4-FFF2-40B4-BE49-F238E27FC236}">
                <a16:creationId xmlns:a16="http://schemas.microsoft.com/office/drawing/2014/main" id="{68EDFAAA-49DB-9B77-A899-4DF0FF19CCE6}"/>
              </a:ext>
            </a:extLst>
          </p:cNvPr>
          <p:cNvGrpSpPr>
            <a:grpSpLocks/>
          </p:cNvGrpSpPr>
          <p:nvPr/>
        </p:nvGrpSpPr>
        <p:grpSpPr bwMode="auto">
          <a:xfrm>
            <a:off x="685800" y="2819400"/>
            <a:ext cx="8032750" cy="641350"/>
            <a:chOff x="432" y="1920"/>
            <a:chExt cx="5060" cy="404"/>
          </a:xfrm>
        </p:grpSpPr>
        <p:sp>
          <p:nvSpPr>
            <p:cNvPr id="12300" name="Text Box 7">
              <a:extLst>
                <a:ext uri="{FF2B5EF4-FFF2-40B4-BE49-F238E27FC236}">
                  <a16:creationId xmlns:a16="http://schemas.microsoft.com/office/drawing/2014/main" id="{7157B4AD-2385-FA89-A85A-DB86AD5A074A}"/>
                </a:ext>
              </a:extLst>
            </p:cNvPr>
            <p:cNvSpPr txBox="1">
              <a:spLocks noChangeArrowheads="1"/>
            </p:cNvSpPr>
            <p:nvPr/>
          </p:nvSpPr>
          <p:spPr bwMode="auto">
            <a:xfrm>
              <a:off x="432" y="1920"/>
              <a:ext cx="18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Mecanismos de reacción =</a:t>
              </a:r>
            </a:p>
          </p:txBody>
        </p:sp>
        <p:sp>
          <p:nvSpPr>
            <p:cNvPr id="12301" name="Text Box 8">
              <a:extLst>
                <a:ext uri="{FF2B5EF4-FFF2-40B4-BE49-F238E27FC236}">
                  <a16:creationId xmlns:a16="http://schemas.microsoft.com/office/drawing/2014/main" id="{FA1D6EEC-CB81-7142-2B92-29CD6BDF21B0}"/>
                </a:ext>
              </a:extLst>
            </p:cNvPr>
            <p:cNvSpPr txBox="1">
              <a:spLocks noChangeArrowheads="1"/>
            </p:cNvSpPr>
            <p:nvPr/>
          </p:nvSpPr>
          <p:spPr bwMode="auto">
            <a:xfrm>
              <a:off x="2256" y="1920"/>
              <a:ext cx="323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Pasos elementales de cómo ocurre una reacción</a:t>
              </a:r>
            </a:p>
            <a:p>
              <a:pPr eaLnBrk="1" hangingPunct="1">
                <a:lnSpc>
                  <a:spcPct val="100000"/>
                </a:lnSpc>
                <a:spcBef>
                  <a:spcPct val="0"/>
                </a:spcBef>
                <a:buFontTx/>
                <a:buNone/>
              </a:pPr>
              <a:r>
                <a:rPr lang="en-US" altLang="en-PR" sz="1800"/>
                <a:t>Química. Puede ser simple o complejo.</a:t>
              </a:r>
            </a:p>
          </p:txBody>
        </p:sp>
      </p:grpSp>
      <p:grpSp>
        <p:nvGrpSpPr>
          <p:cNvPr id="12294" name="Group 16">
            <a:extLst>
              <a:ext uri="{FF2B5EF4-FFF2-40B4-BE49-F238E27FC236}">
                <a16:creationId xmlns:a16="http://schemas.microsoft.com/office/drawing/2014/main" id="{0A35107C-1ADC-D5FF-54A9-3A964519A27B}"/>
              </a:ext>
            </a:extLst>
          </p:cNvPr>
          <p:cNvGrpSpPr>
            <a:grpSpLocks/>
          </p:cNvGrpSpPr>
          <p:nvPr/>
        </p:nvGrpSpPr>
        <p:grpSpPr bwMode="auto">
          <a:xfrm>
            <a:off x="685800" y="3671888"/>
            <a:ext cx="7832725" cy="388937"/>
            <a:chOff x="422" y="2121"/>
            <a:chExt cx="4934" cy="245"/>
          </a:xfrm>
        </p:grpSpPr>
        <p:sp>
          <p:nvSpPr>
            <p:cNvPr id="12298" name="Text Box 11">
              <a:extLst>
                <a:ext uri="{FF2B5EF4-FFF2-40B4-BE49-F238E27FC236}">
                  <a16:creationId xmlns:a16="http://schemas.microsoft.com/office/drawing/2014/main" id="{F7B66F33-EF41-B5C2-4679-6C350897EB26}"/>
                </a:ext>
              </a:extLst>
            </p:cNvPr>
            <p:cNvSpPr txBox="1">
              <a:spLocks noChangeArrowheads="1"/>
            </p:cNvSpPr>
            <p:nvPr/>
          </p:nvSpPr>
          <p:spPr bwMode="auto">
            <a:xfrm>
              <a:off x="422" y="2135"/>
              <a:ext cx="11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Molecularidad = </a:t>
              </a:r>
            </a:p>
          </p:txBody>
        </p:sp>
        <p:sp>
          <p:nvSpPr>
            <p:cNvPr id="12299" name="Text Box 12">
              <a:extLst>
                <a:ext uri="{FF2B5EF4-FFF2-40B4-BE49-F238E27FC236}">
                  <a16:creationId xmlns:a16="http://schemas.microsoft.com/office/drawing/2014/main" id="{9D028194-0E18-AC29-E721-F275D742652E}"/>
                </a:ext>
              </a:extLst>
            </p:cNvPr>
            <p:cNvSpPr txBox="1">
              <a:spLocks noChangeArrowheads="1"/>
            </p:cNvSpPr>
            <p:nvPr/>
          </p:nvSpPr>
          <p:spPr bwMode="auto">
            <a:xfrm>
              <a:off x="1488" y="2121"/>
              <a:ext cx="386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Número de moléculas presentes en el estado de transición</a:t>
              </a:r>
            </a:p>
          </p:txBody>
        </p:sp>
      </p:grpSp>
      <p:sp>
        <p:nvSpPr>
          <p:cNvPr id="26637" name="Text Box 13">
            <a:extLst>
              <a:ext uri="{FF2B5EF4-FFF2-40B4-BE49-F238E27FC236}">
                <a16:creationId xmlns:a16="http://schemas.microsoft.com/office/drawing/2014/main" id="{8A997094-4931-6DAF-7524-E93FFA986208}"/>
              </a:ext>
            </a:extLst>
          </p:cNvPr>
          <p:cNvSpPr txBox="1">
            <a:spLocks noChangeArrowheads="1"/>
          </p:cNvSpPr>
          <p:nvPr/>
        </p:nvSpPr>
        <p:spPr bwMode="auto">
          <a:xfrm>
            <a:off x="762000" y="4191000"/>
            <a:ext cx="4445000" cy="923925"/>
          </a:xfrm>
          <a:prstGeom prst="rect">
            <a:avLst/>
          </a:prstGeom>
          <a:noFill/>
          <a:ln>
            <a:noFill/>
          </a:ln>
          <a:effectLst/>
        </p:spPr>
        <p:txBody>
          <a:bodyPr wrap="none">
            <a:spAutoFit/>
          </a:bodyPr>
          <a:lstStyle/>
          <a:p>
            <a:pPr eaLnBrk="1" fontAlgn="auto" hangingPunct="1">
              <a:spcBef>
                <a:spcPts val="0"/>
              </a:spcBef>
              <a:spcAft>
                <a:spcPts val="0"/>
              </a:spcAft>
              <a:defRPr/>
            </a:pPr>
            <a:r>
              <a:rPr lang="en-US" altLang="en-PR" dirty="0">
                <a:effectLst>
                  <a:outerShdw blurRad="38100" dist="38100" dir="2700000" algn="tl">
                    <a:srgbClr val="000000"/>
                  </a:outerShdw>
                </a:effectLst>
                <a:latin typeface="+mn-lt"/>
              </a:rPr>
              <a:t>Orden total = </a:t>
            </a:r>
            <a:r>
              <a:rPr lang="en-US" altLang="en-PR" dirty="0" err="1">
                <a:effectLst>
                  <a:outerShdw blurRad="38100" dist="38100" dir="2700000" algn="tl">
                    <a:srgbClr val="000000"/>
                  </a:outerShdw>
                </a:effectLst>
                <a:latin typeface="+mn-lt"/>
              </a:rPr>
              <a:t>m+n</a:t>
            </a:r>
            <a:r>
              <a:rPr lang="en-US" altLang="en-PR" dirty="0">
                <a:effectLst>
                  <a:outerShdw blurRad="38100" dist="38100" dir="2700000" algn="tl">
                    <a:srgbClr val="000000"/>
                  </a:outerShdw>
                </a:effectLst>
                <a:latin typeface="+mn-lt"/>
              </a:rPr>
              <a:t>+……</a:t>
            </a:r>
          </a:p>
          <a:p>
            <a:pPr eaLnBrk="1" fontAlgn="auto" hangingPunct="1">
              <a:spcBef>
                <a:spcPts val="0"/>
              </a:spcBef>
              <a:spcAft>
                <a:spcPts val="0"/>
              </a:spcAft>
              <a:defRPr/>
            </a:pPr>
            <a:endParaRPr lang="en-US" altLang="en-PR" dirty="0">
              <a:effectLst>
                <a:outerShdw blurRad="38100" dist="38100" dir="2700000" algn="tl">
                  <a:srgbClr val="000000"/>
                </a:outerShdw>
              </a:effectLst>
              <a:latin typeface="+mn-lt"/>
            </a:endParaRPr>
          </a:p>
          <a:p>
            <a:pPr eaLnBrk="1" fontAlgn="auto" hangingPunct="1">
              <a:spcBef>
                <a:spcPts val="0"/>
              </a:spcBef>
              <a:spcAft>
                <a:spcPts val="0"/>
              </a:spcAft>
              <a:defRPr/>
            </a:pPr>
            <a:r>
              <a:rPr lang="en-US" altLang="en-PR" dirty="0">
                <a:effectLst>
                  <a:outerShdw blurRad="38100" dist="38100" dir="2700000" algn="tl">
                    <a:srgbClr val="000000"/>
                  </a:outerShdw>
                </a:effectLst>
                <a:latin typeface="+mn-lt"/>
              </a:rPr>
              <a:t>m, y n </a:t>
            </a:r>
            <a:r>
              <a:rPr lang="en-US" altLang="en-PR" dirty="0" err="1">
                <a:effectLst>
                  <a:outerShdw blurRad="38100" dist="38100" dir="2700000" algn="tl">
                    <a:srgbClr val="000000"/>
                  </a:outerShdw>
                </a:effectLst>
                <a:latin typeface="+mn-lt"/>
              </a:rPr>
              <a:t>pueden</a:t>
            </a:r>
            <a:r>
              <a:rPr lang="en-US" altLang="en-PR" dirty="0">
                <a:effectLst>
                  <a:outerShdw blurRad="38100" dist="38100" dir="2700000" algn="tl">
                    <a:srgbClr val="000000"/>
                  </a:outerShdw>
                </a:effectLst>
                <a:latin typeface="+mn-lt"/>
              </a:rPr>
              <a:t> ser +, -, cero, </a:t>
            </a:r>
            <a:r>
              <a:rPr lang="en-US" altLang="en-PR" dirty="0" err="1">
                <a:effectLst>
                  <a:outerShdw blurRad="38100" dist="38100" dir="2700000" algn="tl">
                    <a:srgbClr val="000000"/>
                  </a:outerShdw>
                </a:effectLst>
                <a:latin typeface="+mn-lt"/>
              </a:rPr>
              <a:t>entero</a:t>
            </a:r>
            <a:r>
              <a:rPr lang="en-US" altLang="en-PR" dirty="0">
                <a:effectLst>
                  <a:outerShdw blurRad="38100" dist="38100" dir="2700000" algn="tl">
                    <a:srgbClr val="000000"/>
                  </a:outerShdw>
                </a:effectLst>
                <a:latin typeface="+mn-lt"/>
              </a:rPr>
              <a:t> o </a:t>
            </a:r>
            <a:r>
              <a:rPr lang="en-US" altLang="en-PR" dirty="0" err="1">
                <a:effectLst>
                  <a:outerShdw blurRad="38100" dist="38100" dir="2700000" algn="tl">
                    <a:srgbClr val="000000"/>
                  </a:outerShdw>
                </a:effectLst>
                <a:latin typeface="+mn-lt"/>
              </a:rPr>
              <a:t>fracción</a:t>
            </a:r>
            <a:endParaRPr lang="en-US" altLang="en-PR" dirty="0">
              <a:effectLst>
                <a:outerShdw blurRad="38100" dist="38100" dir="2700000" algn="tl">
                  <a:srgbClr val="000000"/>
                </a:outerShdw>
              </a:effectLst>
              <a:latin typeface="+mn-lt"/>
            </a:endParaRPr>
          </a:p>
        </p:txBody>
      </p:sp>
      <p:sp>
        <p:nvSpPr>
          <p:cNvPr id="26638" name="Text Box 14">
            <a:extLst>
              <a:ext uri="{FF2B5EF4-FFF2-40B4-BE49-F238E27FC236}">
                <a16:creationId xmlns:a16="http://schemas.microsoft.com/office/drawing/2014/main" id="{F5D5F0CB-2066-A2E4-255C-281E3216ADDA}"/>
              </a:ext>
            </a:extLst>
          </p:cNvPr>
          <p:cNvSpPr txBox="1">
            <a:spLocks noChangeArrowheads="1"/>
          </p:cNvSpPr>
          <p:nvPr/>
        </p:nvSpPr>
        <p:spPr bwMode="auto">
          <a:xfrm>
            <a:off x="1371600" y="5451475"/>
            <a:ext cx="5846763" cy="369888"/>
          </a:xfrm>
          <a:prstGeom prst="rect">
            <a:avLst/>
          </a:prstGeom>
          <a:noFill/>
          <a:ln>
            <a:noFill/>
          </a:ln>
          <a:effectLst/>
        </p:spPr>
        <p:txBody>
          <a:bodyPr wrap="none">
            <a:spAutoFit/>
          </a:bodyPr>
          <a:lstStyle/>
          <a:p>
            <a:pPr eaLnBrk="1" fontAlgn="auto" hangingPunct="1">
              <a:spcBef>
                <a:spcPts val="0"/>
              </a:spcBef>
              <a:spcAft>
                <a:spcPts val="0"/>
              </a:spcAft>
              <a:defRPr/>
            </a:pPr>
            <a:r>
              <a:rPr lang="en-US" altLang="en-PR">
                <a:solidFill>
                  <a:srgbClr val="FF0000"/>
                </a:solidFill>
                <a:latin typeface="+mn-lt"/>
              </a:rPr>
              <a:t>m y n SOLO SE PUEDEN DETERMINAR EXPERIMENTALMENTE</a:t>
            </a:r>
          </a:p>
        </p:txBody>
      </p:sp>
      <p:sp>
        <p:nvSpPr>
          <p:cNvPr id="12297" name="Text Box 15">
            <a:extLst>
              <a:ext uri="{FF2B5EF4-FFF2-40B4-BE49-F238E27FC236}">
                <a16:creationId xmlns:a16="http://schemas.microsoft.com/office/drawing/2014/main" id="{4FC0E2BE-63B4-5E07-E6F7-926CCBE29432}"/>
              </a:ext>
            </a:extLst>
          </p:cNvPr>
          <p:cNvSpPr txBox="1">
            <a:spLocks noChangeArrowheads="1"/>
          </p:cNvSpPr>
          <p:nvPr/>
        </p:nvSpPr>
        <p:spPr bwMode="auto">
          <a:xfrm>
            <a:off x="1828800" y="2057400"/>
            <a:ext cx="5562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k = constante de rapidez específica</a:t>
            </a:r>
          </a:p>
          <a:p>
            <a:pPr eaLnBrk="1" hangingPunct="1">
              <a:lnSpc>
                <a:spcPct val="100000"/>
              </a:lnSpc>
              <a:spcBef>
                <a:spcPct val="0"/>
              </a:spcBef>
              <a:buFontTx/>
              <a:buNone/>
            </a:pPr>
            <a:r>
              <a:rPr lang="en-US" altLang="en-PR" sz="1800"/>
              <a:t>m y n = orden con respecto a A y B, respectivamente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11">
            <a:extLst>
              <a:ext uri="{FF2B5EF4-FFF2-40B4-BE49-F238E27FC236}">
                <a16:creationId xmlns:a16="http://schemas.microsoft.com/office/drawing/2014/main" id="{EA08E27E-D50F-10A3-4FE2-0233E9EAA54F}"/>
              </a:ext>
            </a:extLst>
          </p:cNvPr>
          <p:cNvGraphicFramePr>
            <a:graphicFrameLocks noGrp="1" noChangeAspect="1"/>
          </p:cNvGraphicFramePr>
          <p:nvPr>
            <p:ph idx="1"/>
          </p:nvPr>
        </p:nvGraphicFramePr>
        <p:xfrm>
          <a:off x="762000" y="2286000"/>
          <a:ext cx="3886200" cy="2732088"/>
        </p:xfrm>
        <a:graphic>
          <a:graphicData uri="http://schemas.openxmlformats.org/presentationml/2006/ole">
            <mc:AlternateContent xmlns:mc="http://schemas.openxmlformats.org/markup-compatibility/2006">
              <mc:Choice xmlns:v="urn:schemas-microsoft-com:vml" Requires="v">
                <p:oleObj name="Equation" r:id="rId2" imgW="1752600" imgH="1231900" progId="Equation.DSMT4">
                  <p:embed/>
                </p:oleObj>
              </mc:Choice>
              <mc:Fallback>
                <p:oleObj name="Equation" r:id="rId2" imgW="1752600" imgH="1231900" progId="Equation.DSMT4">
                  <p:embed/>
                  <p:pic>
                    <p:nvPicPr>
                      <p:cNvPr id="14338" name="Object 11">
                        <a:extLst>
                          <a:ext uri="{FF2B5EF4-FFF2-40B4-BE49-F238E27FC236}">
                            <a16:creationId xmlns:a16="http://schemas.microsoft.com/office/drawing/2014/main" id="{EA08E27E-D50F-10A3-4FE2-0233E9EAA54F}"/>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86000"/>
                        <a:ext cx="38862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Slide Number Placeholder 3">
            <a:extLst>
              <a:ext uri="{FF2B5EF4-FFF2-40B4-BE49-F238E27FC236}">
                <a16:creationId xmlns:a16="http://schemas.microsoft.com/office/drawing/2014/main" id="{2982DE7B-E2F2-7B77-B763-DC2CD1DC77E6}"/>
              </a:ext>
            </a:extLst>
          </p:cNvPr>
          <p:cNvSpPr>
            <a:spLocks noGrp="1"/>
          </p:cNvSpPr>
          <p:nvPr>
            <p:ph type="sldNum" sz="quarter" idx="12"/>
          </p:nvPr>
        </p:nvSpPr>
        <p:spPr/>
        <p:txBody>
          <a:bodyPr/>
          <a:lstStyle/>
          <a:p>
            <a:pPr>
              <a:defRPr/>
            </a:pPr>
            <a:r>
              <a:rPr lang="en-US" altLang="en-PR"/>
              <a:t>SLIDE </a:t>
            </a:r>
            <a:fld id="{4ACFA72A-2A3F-4779-A50E-66FEC63A5862}" type="slidenum">
              <a:rPr lang="en-US" altLang="en-PR"/>
              <a:pPr>
                <a:defRPr/>
              </a:pPr>
              <a:t>9</a:t>
            </a:fld>
            <a:endParaRPr lang="en-US" altLang="en-PR"/>
          </a:p>
        </p:txBody>
      </p:sp>
      <p:sp>
        <p:nvSpPr>
          <p:cNvPr id="14340" name="Text Box 4">
            <a:extLst>
              <a:ext uri="{FF2B5EF4-FFF2-40B4-BE49-F238E27FC236}">
                <a16:creationId xmlns:a16="http://schemas.microsoft.com/office/drawing/2014/main" id="{263B7D48-04B2-521B-8117-9DB5C0D406AE}"/>
              </a:ext>
            </a:extLst>
          </p:cNvPr>
          <p:cNvSpPr txBox="1">
            <a:spLocks noChangeArrowheads="1"/>
          </p:cNvSpPr>
          <p:nvPr/>
        </p:nvSpPr>
        <p:spPr bwMode="auto">
          <a:xfrm>
            <a:off x="527050" y="458788"/>
            <a:ext cx="64976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000">
                <a:solidFill>
                  <a:srgbClr val="0000FF"/>
                </a:solidFill>
              </a:rPr>
              <a:t>Ecuaciones básicas para orden de reacción de cierta especie:</a:t>
            </a:r>
          </a:p>
        </p:txBody>
      </p:sp>
      <p:sp>
        <p:nvSpPr>
          <p:cNvPr id="14341" name="Text Box 7">
            <a:extLst>
              <a:ext uri="{FF2B5EF4-FFF2-40B4-BE49-F238E27FC236}">
                <a16:creationId xmlns:a16="http://schemas.microsoft.com/office/drawing/2014/main" id="{FC9847B9-E376-CE73-F1E7-2C6FC7A50EAE}"/>
              </a:ext>
            </a:extLst>
          </p:cNvPr>
          <p:cNvSpPr txBox="1">
            <a:spLocks noChangeArrowheads="1"/>
          </p:cNvSpPr>
          <p:nvPr/>
        </p:nvSpPr>
        <p:spPr bwMode="auto">
          <a:xfrm>
            <a:off x="609600" y="1755775"/>
            <a:ext cx="299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1. Caso Orden Cero:</a:t>
            </a:r>
          </a:p>
        </p:txBody>
      </p:sp>
      <p:sp>
        <p:nvSpPr>
          <p:cNvPr id="14342" name="Text Box 8">
            <a:extLst>
              <a:ext uri="{FF2B5EF4-FFF2-40B4-BE49-F238E27FC236}">
                <a16:creationId xmlns:a16="http://schemas.microsoft.com/office/drawing/2014/main" id="{7645C264-8596-5763-E905-A0D42024D5F1}"/>
              </a:ext>
            </a:extLst>
          </p:cNvPr>
          <p:cNvSpPr txBox="1">
            <a:spLocks noChangeArrowheads="1"/>
          </p:cNvSpPr>
          <p:nvPr/>
        </p:nvSpPr>
        <p:spPr bwMode="auto">
          <a:xfrm>
            <a:off x="2514600" y="1219200"/>
            <a:ext cx="4060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Reacción: aA          Producto</a:t>
            </a:r>
          </a:p>
        </p:txBody>
      </p:sp>
      <p:sp>
        <p:nvSpPr>
          <p:cNvPr id="14343" name="Line 9">
            <a:extLst>
              <a:ext uri="{FF2B5EF4-FFF2-40B4-BE49-F238E27FC236}">
                <a16:creationId xmlns:a16="http://schemas.microsoft.com/office/drawing/2014/main" id="{B5E4D22A-1D3D-39AF-688A-5FDE84B16A40}"/>
              </a:ext>
            </a:extLst>
          </p:cNvPr>
          <p:cNvSpPr>
            <a:spLocks noChangeShapeType="1"/>
          </p:cNvSpPr>
          <p:nvPr/>
        </p:nvSpPr>
        <p:spPr bwMode="auto">
          <a:xfrm>
            <a:off x="4343400" y="1447800"/>
            <a:ext cx="4572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4344" name="Text Box 18">
            <a:extLst>
              <a:ext uri="{FF2B5EF4-FFF2-40B4-BE49-F238E27FC236}">
                <a16:creationId xmlns:a16="http://schemas.microsoft.com/office/drawing/2014/main" id="{54DBF32C-0764-85B1-CEB2-11B42F0C11C2}"/>
              </a:ext>
            </a:extLst>
          </p:cNvPr>
          <p:cNvSpPr txBox="1">
            <a:spLocks noChangeArrowheads="1"/>
          </p:cNvSpPr>
          <p:nvPr/>
        </p:nvSpPr>
        <p:spPr bwMode="auto">
          <a:xfrm>
            <a:off x="6477000" y="5260975"/>
            <a:ext cx="268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t</a:t>
            </a:r>
          </a:p>
        </p:txBody>
      </p:sp>
      <p:grpSp>
        <p:nvGrpSpPr>
          <p:cNvPr id="10262" name="Group 22">
            <a:extLst>
              <a:ext uri="{FF2B5EF4-FFF2-40B4-BE49-F238E27FC236}">
                <a16:creationId xmlns:a16="http://schemas.microsoft.com/office/drawing/2014/main" id="{93D491F5-25B7-20EC-4A89-C279D3487586}"/>
              </a:ext>
            </a:extLst>
          </p:cNvPr>
          <p:cNvGrpSpPr>
            <a:grpSpLocks/>
          </p:cNvGrpSpPr>
          <p:nvPr/>
        </p:nvGrpSpPr>
        <p:grpSpPr bwMode="auto">
          <a:xfrm>
            <a:off x="4708525" y="2362200"/>
            <a:ext cx="3521075" cy="2895600"/>
            <a:chOff x="2966" y="1488"/>
            <a:chExt cx="2218" cy="1824"/>
          </a:xfrm>
        </p:grpSpPr>
        <p:sp>
          <p:nvSpPr>
            <p:cNvPr id="14347" name="Line 14">
              <a:extLst>
                <a:ext uri="{FF2B5EF4-FFF2-40B4-BE49-F238E27FC236}">
                  <a16:creationId xmlns:a16="http://schemas.microsoft.com/office/drawing/2014/main" id="{E488E4DB-0D39-A914-73B5-F0E0A73837CF}"/>
                </a:ext>
              </a:extLst>
            </p:cNvPr>
            <p:cNvSpPr>
              <a:spLocks noChangeShapeType="1"/>
            </p:cNvSpPr>
            <p:nvPr/>
          </p:nvSpPr>
          <p:spPr bwMode="auto">
            <a:xfrm flipV="1">
              <a:off x="3408" y="1488"/>
              <a:ext cx="0" cy="182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4348" name="Line 15">
              <a:extLst>
                <a:ext uri="{FF2B5EF4-FFF2-40B4-BE49-F238E27FC236}">
                  <a16:creationId xmlns:a16="http://schemas.microsoft.com/office/drawing/2014/main" id="{F90F6B99-18C7-9F44-A77A-CC3EE3B0A163}"/>
                </a:ext>
              </a:extLst>
            </p:cNvPr>
            <p:cNvSpPr>
              <a:spLocks noChangeShapeType="1"/>
            </p:cNvSpPr>
            <p:nvPr/>
          </p:nvSpPr>
          <p:spPr bwMode="auto">
            <a:xfrm>
              <a:off x="3408" y="3312"/>
              <a:ext cx="177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4349" name="Line 16">
              <a:extLst>
                <a:ext uri="{FF2B5EF4-FFF2-40B4-BE49-F238E27FC236}">
                  <a16:creationId xmlns:a16="http://schemas.microsoft.com/office/drawing/2014/main" id="{A2426BB7-26C9-FFAC-D8EC-9E206342195F}"/>
                </a:ext>
              </a:extLst>
            </p:cNvPr>
            <p:cNvSpPr>
              <a:spLocks noChangeShapeType="1"/>
            </p:cNvSpPr>
            <p:nvPr/>
          </p:nvSpPr>
          <p:spPr bwMode="auto">
            <a:xfrm>
              <a:off x="3504" y="1824"/>
              <a:ext cx="1344" cy="13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4350" name="Text Box 17">
              <a:extLst>
                <a:ext uri="{FF2B5EF4-FFF2-40B4-BE49-F238E27FC236}">
                  <a16:creationId xmlns:a16="http://schemas.microsoft.com/office/drawing/2014/main" id="{F50A6B4A-F9DA-EFBD-DF9D-43480C2FD531}"/>
                </a:ext>
              </a:extLst>
            </p:cNvPr>
            <p:cNvSpPr txBox="1">
              <a:spLocks noChangeArrowheads="1"/>
            </p:cNvSpPr>
            <p:nvPr/>
          </p:nvSpPr>
          <p:spPr bwMode="auto">
            <a:xfrm>
              <a:off x="2966" y="2137"/>
              <a:ext cx="3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[A]</a:t>
              </a:r>
            </a:p>
          </p:txBody>
        </p:sp>
        <p:sp>
          <p:nvSpPr>
            <p:cNvPr id="14351" name="Text Box 19">
              <a:extLst>
                <a:ext uri="{FF2B5EF4-FFF2-40B4-BE49-F238E27FC236}">
                  <a16:creationId xmlns:a16="http://schemas.microsoft.com/office/drawing/2014/main" id="{C79B3867-A647-113F-627C-87C42459E630}"/>
                </a:ext>
              </a:extLst>
            </p:cNvPr>
            <p:cNvSpPr txBox="1">
              <a:spLocks noChangeArrowheads="1"/>
            </p:cNvSpPr>
            <p:nvPr/>
          </p:nvSpPr>
          <p:spPr bwMode="auto">
            <a:xfrm>
              <a:off x="4061" y="2167"/>
              <a:ext cx="110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Pendiente = -k =</a:t>
              </a:r>
            </a:p>
          </p:txBody>
        </p:sp>
        <p:sp>
          <p:nvSpPr>
            <p:cNvPr id="14352" name="Text Box 21">
              <a:extLst>
                <a:ext uri="{FF2B5EF4-FFF2-40B4-BE49-F238E27FC236}">
                  <a16:creationId xmlns:a16="http://schemas.microsoft.com/office/drawing/2014/main" id="{6D5C5B37-C175-077B-1095-062B91FC465B}"/>
                </a:ext>
              </a:extLst>
            </p:cNvPr>
            <p:cNvSpPr txBox="1">
              <a:spLocks noChangeArrowheads="1"/>
            </p:cNvSpPr>
            <p:nvPr/>
          </p:nvSpPr>
          <p:spPr bwMode="auto">
            <a:xfrm>
              <a:off x="3600" y="1584"/>
              <a:ext cx="114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Intercepto = [A]</a:t>
              </a:r>
              <a:r>
                <a:rPr lang="en-US" altLang="en-PR" sz="1800" baseline="-25000"/>
                <a:t>0</a:t>
              </a:r>
            </a:p>
          </p:txBody>
        </p:sp>
      </p:grpSp>
      <p:sp>
        <p:nvSpPr>
          <p:cNvPr id="14346" name="Text Box 19">
            <a:extLst>
              <a:ext uri="{FF2B5EF4-FFF2-40B4-BE49-F238E27FC236}">
                <a16:creationId xmlns:a16="http://schemas.microsoft.com/office/drawing/2014/main" id="{6D8ED7F4-C1C0-8244-9821-55A09DB3D889}"/>
              </a:ext>
            </a:extLst>
          </p:cNvPr>
          <p:cNvSpPr txBox="1">
            <a:spLocks noChangeArrowheads="1"/>
          </p:cNvSpPr>
          <p:nvPr/>
        </p:nvSpPr>
        <p:spPr bwMode="auto">
          <a:xfrm>
            <a:off x="1749079" y="5651861"/>
            <a:ext cx="58141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dirty="0" err="1">
                <a:solidFill>
                  <a:srgbClr val="00B050"/>
                </a:solidFill>
              </a:rPr>
              <a:t>Unidades</a:t>
            </a:r>
            <a:r>
              <a:rPr lang="en-US" altLang="en-PR" sz="1800" dirty="0">
                <a:solidFill>
                  <a:srgbClr val="00B050"/>
                </a:solidFill>
              </a:rPr>
              <a:t> de k para </a:t>
            </a:r>
            <a:r>
              <a:rPr lang="en-US" altLang="en-PR" sz="1800" dirty="0" err="1">
                <a:solidFill>
                  <a:srgbClr val="00B050"/>
                </a:solidFill>
              </a:rPr>
              <a:t>orden</a:t>
            </a:r>
            <a:r>
              <a:rPr lang="en-US" altLang="en-PR" sz="1800" dirty="0">
                <a:solidFill>
                  <a:srgbClr val="00B050"/>
                </a:solidFill>
              </a:rPr>
              <a:t> 0 = </a:t>
            </a:r>
            <a:r>
              <a:rPr lang="en-US" altLang="en-PR" sz="1800" dirty="0" err="1">
                <a:solidFill>
                  <a:srgbClr val="00B050"/>
                </a:solidFill>
              </a:rPr>
              <a:t>concentración</a:t>
            </a:r>
            <a:r>
              <a:rPr lang="en-US" altLang="en-PR" sz="1800" dirty="0">
                <a:solidFill>
                  <a:srgbClr val="00B050"/>
                </a:solidFill>
              </a:rPr>
              <a:t>/</a:t>
            </a:r>
            <a:r>
              <a:rPr lang="en-US" altLang="en-PR" sz="1800" dirty="0" err="1">
                <a:solidFill>
                  <a:srgbClr val="00B050"/>
                </a:solidFill>
              </a:rPr>
              <a:t>tiempo</a:t>
            </a:r>
            <a:r>
              <a:rPr lang="en-US" altLang="en-PR" sz="1800" dirty="0">
                <a:solidFill>
                  <a:srgbClr val="00B050"/>
                </a:solidFill>
              </a:rPr>
              <a:t> = (M/s)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0262"/>
                                        </p:tgtEl>
                                        <p:attrNameLst>
                                          <p:attrName>style.visibility</p:attrName>
                                        </p:attrNameLst>
                                      </p:cBhvr>
                                      <p:to>
                                        <p:strVal val="visible"/>
                                      </p:to>
                                    </p:set>
                                    <p:anim calcmode="lin" valueType="num">
                                      <p:cBhvr additive="base">
                                        <p:cTn id="7" dur="500" fill="hold"/>
                                        <p:tgtEl>
                                          <p:spTgt spid="10262"/>
                                        </p:tgtEl>
                                        <p:attrNameLst>
                                          <p:attrName>ppt_x</p:attrName>
                                        </p:attrNameLst>
                                      </p:cBhvr>
                                      <p:tavLst>
                                        <p:tav tm="0">
                                          <p:val>
                                            <p:strVal val="1+#ppt_w/2"/>
                                          </p:val>
                                        </p:tav>
                                        <p:tav tm="100000">
                                          <p:val>
                                            <p:strVal val="#ppt_x"/>
                                          </p:val>
                                        </p:tav>
                                      </p:tavLst>
                                    </p:anim>
                                    <p:anim calcmode="lin" valueType="num">
                                      <p:cBhvr additive="base">
                                        <p:cTn id="8" dur="500" fill="hold"/>
                                        <p:tgtEl>
                                          <p:spTgt spid="102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7">
            <a:extLst>
              <a:ext uri="{FF2B5EF4-FFF2-40B4-BE49-F238E27FC236}">
                <a16:creationId xmlns:a16="http://schemas.microsoft.com/office/drawing/2014/main" id="{6BAE46C3-1AC3-49A8-D8AD-4793183899BD}"/>
              </a:ext>
            </a:extLst>
          </p:cNvPr>
          <p:cNvGraphicFramePr>
            <a:graphicFrameLocks noGrp="1" noChangeAspect="1"/>
          </p:cNvGraphicFramePr>
          <p:nvPr>
            <p:ph idx="1"/>
          </p:nvPr>
        </p:nvGraphicFramePr>
        <p:xfrm>
          <a:off x="838200" y="1447800"/>
          <a:ext cx="2822575" cy="3810000"/>
        </p:xfrm>
        <a:graphic>
          <a:graphicData uri="http://schemas.openxmlformats.org/presentationml/2006/ole">
            <mc:AlternateContent xmlns:mc="http://schemas.openxmlformats.org/markup-compatibility/2006">
              <mc:Choice xmlns:v="urn:schemas-microsoft-com:vml" Requires="v">
                <p:oleObj name="Equation" r:id="rId2" imgW="1270000" imgH="1714500" progId="Equation.DSMT4">
                  <p:embed/>
                </p:oleObj>
              </mc:Choice>
              <mc:Fallback>
                <p:oleObj name="Equation" r:id="rId2" imgW="1270000" imgH="1714500" progId="Equation.DSMT4">
                  <p:embed/>
                  <p:pic>
                    <p:nvPicPr>
                      <p:cNvPr id="15362" name="Object 7">
                        <a:extLst>
                          <a:ext uri="{FF2B5EF4-FFF2-40B4-BE49-F238E27FC236}">
                            <a16:creationId xmlns:a16="http://schemas.microsoft.com/office/drawing/2014/main" id="{6BAE46C3-1AC3-49A8-D8AD-4793183899BD}"/>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47800"/>
                        <a:ext cx="28225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Slide Number Placeholder 3">
            <a:extLst>
              <a:ext uri="{FF2B5EF4-FFF2-40B4-BE49-F238E27FC236}">
                <a16:creationId xmlns:a16="http://schemas.microsoft.com/office/drawing/2014/main" id="{1401DCD5-663F-FE84-FF2D-279ADA645ABA}"/>
              </a:ext>
            </a:extLst>
          </p:cNvPr>
          <p:cNvSpPr>
            <a:spLocks noGrp="1"/>
          </p:cNvSpPr>
          <p:nvPr>
            <p:ph type="sldNum" sz="quarter" idx="12"/>
          </p:nvPr>
        </p:nvSpPr>
        <p:spPr/>
        <p:txBody>
          <a:bodyPr/>
          <a:lstStyle/>
          <a:p>
            <a:pPr>
              <a:defRPr/>
            </a:pPr>
            <a:r>
              <a:rPr lang="en-US" altLang="en-PR"/>
              <a:t>SLIDE </a:t>
            </a:r>
            <a:fld id="{74AAE9F3-4992-46F4-B594-82DBFCD8893F}" type="slidenum">
              <a:rPr lang="en-US" altLang="en-PR"/>
              <a:pPr>
                <a:defRPr/>
              </a:pPr>
              <a:t>10</a:t>
            </a:fld>
            <a:endParaRPr lang="en-US" altLang="en-PR"/>
          </a:p>
        </p:txBody>
      </p:sp>
      <p:sp>
        <p:nvSpPr>
          <p:cNvPr id="15364" name="Text Box 4">
            <a:extLst>
              <a:ext uri="{FF2B5EF4-FFF2-40B4-BE49-F238E27FC236}">
                <a16:creationId xmlns:a16="http://schemas.microsoft.com/office/drawing/2014/main" id="{C3CE7446-977C-CFDC-6848-C490560677CA}"/>
              </a:ext>
            </a:extLst>
          </p:cNvPr>
          <p:cNvSpPr txBox="1">
            <a:spLocks noChangeArrowheads="1"/>
          </p:cNvSpPr>
          <p:nvPr/>
        </p:nvSpPr>
        <p:spPr bwMode="auto">
          <a:xfrm>
            <a:off x="609600" y="7620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dirty="0"/>
              <a:t>2. Caso Orden Uno:</a:t>
            </a:r>
          </a:p>
        </p:txBody>
      </p:sp>
      <p:sp>
        <p:nvSpPr>
          <p:cNvPr id="15365" name="Text Box 5">
            <a:extLst>
              <a:ext uri="{FF2B5EF4-FFF2-40B4-BE49-F238E27FC236}">
                <a16:creationId xmlns:a16="http://schemas.microsoft.com/office/drawing/2014/main" id="{E9D96827-CDD7-CDA5-4799-1436E281B922}"/>
              </a:ext>
            </a:extLst>
          </p:cNvPr>
          <p:cNvSpPr txBox="1">
            <a:spLocks noChangeArrowheads="1"/>
          </p:cNvSpPr>
          <p:nvPr/>
        </p:nvSpPr>
        <p:spPr bwMode="auto">
          <a:xfrm>
            <a:off x="3657600" y="762000"/>
            <a:ext cx="3890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Reacción: A          Producto</a:t>
            </a:r>
          </a:p>
        </p:txBody>
      </p:sp>
      <p:sp>
        <p:nvSpPr>
          <p:cNvPr id="15366" name="Line 6">
            <a:extLst>
              <a:ext uri="{FF2B5EF4-FFF2-40B4-BE49-F238E27FC236}">
                <a16:creationId xmlns:a16="http://schemas.microsoft.com/office/drawing/2014/main" id="{02721BF2-73EB-34E1-36A4-22B6465EDF09}"/>
              </a:ext>
            </a:extLst>
          </p:cNvPr>
          <p:cNvSpPr>
            <a:spLocks noChangeShapeType="1"/>
          </p:cNvSpPr>
          <p:nvPr/>
        </p:nvSpPr>
        <p:spPr bwMode="auto">
          <a:xfrm>
            <a:off x="5322888" y="990600"/>
            <a:ext cx="4572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grpSp>
        <p:nvGrpSpPr>
          <p:cNvPr id="15377" name="Group 17">
            <a:extLst>
              <a:ext uri="{FF2B5EF4-FFF2-40B4-BE49-F238E27FC236}">
                <a16:creationId xmlns:a16="http://schemas.microsoft.com/office/drawing/2014/main" id="{90A38AC4-8A09-50A0-7DF6-1043330024EA}"/>
              </a:ext>
            </a:extLst>
          </p:cNvPr>
          <p:cNvGrpSpPr>
            <a:grpSpLocks/>
          </p:cNvGrpSpPr>
          <p:nvPr/>
        </p:nvGrpSpPr>
        <p:grpSpPr bwMode="auto">
          <a:xfrm>
            <a:off x="4891088" y="2362200"/>
            <a:ext cx="3338512" cy="3355975"/>
            <a:chOff x="3081" y="1488"/>
            <a:chExt cx="2103" cy="2114"/>
          </a:xfrm>
        </p:grpSpPr>
        <p:sp>
          <p:nvSpPr>
            <p:cNvPr id="15369" name="Line 8">
              <a:extLst>
                <a:ext uri="{FF2B5EF4-FFF2-40B4-BE49-F238E27FC236}">
                  <a16:creationId xmlns:a16="http://schemas.microsoft.com/office/drawing/2014/main" id="{5CFE57C7-7419-769F-49AE-F1491184831A}"/>
                </a:ext>
              </a:extLst>
            </p:cNvPr>
            <p:cNvSpPr>
              <a:spLocks noChangeShapeType="1"/>
            </p:cNvSpPr>
            <p:nvPr/>
          </p:nvSpPr>
          <p:spPr bwMode="auto">
            <a:xfrm flipV="1">
              <a:off x="3408" y="1488"/>
              <a:ext cx="0" cy="182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5370" name="Line 9">
              <a:extLst>
                <a:ext uri="{FF2B5EF4-FFF2-40B4-BE49-F238E27FC236}">
                  <a16:creationId xmlns:a16="http://schemas.microsoft.com/office/drawing/2014/main" id="{F50DACE0-54A7-1F1C-C45D-6B58FF165075}"/>
                </a:ext>
              </a:extLst>
            </p:cNvPr>
            <p:cNvSpPr>
              <a:spLocks noChangeShapeType="1"/>
            </p:cNvSpPr>
            <p:nvPr/>
          </p:nvSpPr>
          <p:spPr bwMode="auto">
            <a:xfrm>
              <a:off x="3408" y="3312"/>
              <a:ext cx="177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5371" name="Line 10">
              <a:extLst>
                <a:ext uri="{FF2B5EF4-FFF2-40B4-BE49-F238E27FC236}">
                  <a16:creationId xmlns:a16="http://schemas.microsoft.com/office/drawing/2014/main" id="{6EC4FFF1-18FC-54A5-D804-F76649CDEA29}"/>
                </a:ext>
              </a:extLst>
            </p:cNvPr>
            <p:cNvSpPr>
              <a:spLocks noChangeShapeType="1"/>
            </p:cNvSpPr>
            <p:nvPr/>
          </p:nvSpPr>
          <p:spPr bwMode="auto">
            <a:xfrm>
              <a:off x="3456" y="1776"/>
              <a:ext cx="1440" cy="1440"/>
            </a:xfrm>
            <a:prstGeom prst="line">
              <a:avLst/>
            </a:prstGeom>
            <a:noFill/>
            <a:ln w="38100">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5372" name="Text Box 11">
              <a:extLst>
                <a:ext uri="{FF2B5EF4-FFF2-40B4-BE49-F238E27FC236}">
                  <a16:creationId xmlns:a16="http://schemas.microsoft.com/office/drawing/2014/main" id="{BE67B832-62E2-4A61-B13B-3E57AB399EDB}"/>
                </a:ext>
              </a:extLst>
            </p:cNvPr>
            <p:cNvSpPr txBox="1">
              <a:spLocks noChangeArrowheads="1"/>
            </p:cNvSpPr>
            <p:nvPr/>
          </p:nvSpPr>
          <p:spPr bwMode="auto">
            <a:xfrm rot="-5400000">
              <a:off x="2884" y="2212"/>
              <a:ext cx="68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ln ([A])</a:t>
              </a:r>
            </a:p>
          </p:txBody>
        </p:sp>
        <p:sp>
          <p:nvSpPr>
            <p:cNvPr id="15373" name="Text Box 12">
              <a:extLst>
                <a:ext uri="{FF2B5EF4-FFF2-40B4-BE49-F238E27FC236}">
                  <a16:creationId xmlns:a16="http://schemas.microsoft.com/office/drawing/2014/main" id="{E851ED10-38C0-B29C-DF31-337B4DF66E96}"/>
                </a:ext>
              </a:extLst>
            </p:cNvPr>
            <p:cNvSpPr txBox="1">
              <a:spLocks noChangeArrowheads="1"/>
            </p:cNvSpPr>
            <p:nvPr/>
          </p:nvSpPr>
          <p:spPr bwMode="auto">
            <a:xfrm>
              <a:off x="4080" y="3314"/>
              <a:ext cx="16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t</a:t>
              </a:r>
            </a:p>
          </p:txBody>
        </p:sp>
        <p:sp>
          <p:nvSpPr>
            <p:cNvPr id="15374" name="Text Box 13">
              <a:extLst>
                <a:ext uri="{FF2B5EF4-FFF2-40B4-BE49-F238E27FC236}">
                  <a16:creationId xmlns:a16="http://schemas.microsoft.com/office/drawing/2014/main" id="{61B83D71-8CFA-187F-F640-9EB6147515D8}"/>
                </a:ext>
              </a:extLst>
            </p:cNvPr>
            <p:cNvSpPr txBox="1">
              <a:spLocks noChangeArrowheads="1"/>
            </p:cNvSpPr>
            <p:nvPr/>
          </p:nvSpPr>
          <p:spPr bwMode="auto">
            <a:xfrm>
              <a:off x="4032" y="2016"/>
              <a:ext cx="10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Pendiente = -k</a:t>
              </a:r>
            </a:p>
          </p:txBody>
        </p:sp>
        <p:sp>
          <p:nvSpPr>
            <p:cNvPr id="15375" name="Text Box 15">
              <a:extLst>
                <a:ext uri="{FF2B5EF4-FFF2-40B4-BE49-F238E27FC236}">
                  <a16:creationId xmlns:a16="http://schemas.microsoft.com/office/drawing/2014/main" id="{0B5B661D-A2BA-A22D-FF80-83E290959AF8}"/>
                </a:ext>
              </a:extLst>
            </p:cNvPr>
            <p:cNvSpPr txBox="1">
              <a:spLocks noChangeArrowheads="1"/>
            </p:cNvSpPr>
            <p:nvPr/>
          </p:nvSpPr>
          <p:spPr bwMode="auto">
            <a:xfrm>
              <a:off x="3456" y="1536"/>
              <a:ext cx="135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Intercepto = ln([A]</a:t>
              </a:r>
              <a:r>
                <a:rPr lang="en-US" altLang="en-PR" sz="1800" baseline="-25000"/>
                <a:t>0</a:t>
              </a:r>
              <a:r>
                <a:rPr lang="en-US" altLang="en-PR" sz="1800"/>
                <a:t>)</a:t>
              </a:r>
            </a:p>
          </p:txBody>
        </p:sp>
      </p:grpSp>
      <p:sp>
        <p:nvSpPr>
          <p:cNvPr id="15368" name="Text Box 19">
            <a:extLst>
              <a:ext uri="{FF2B5EF4-FFF2-40B4-BE49-F238E27FC236}">
                <a16:creationId xmlns:a16="http://schemas.microsoft.com/office/drawing/2014/main" id="{9177AF28-9E13-FA2C-9364-0DE773EE0C15}"/>
              </a:ext>
            </a:extLst>
          </p:cNvPr>
          <p:cNvSpPr txBox="1">
            <a:spLocks noChangeArrowheads="1"/>
          </p:cNvSpPr>
          <p:nvPr/>
        </p:nvSpPr>
        <p:spPr bwMode="auto">
          <a:xfrm>
            <a:off x="2495550" y="5827713"/>
            <a:ext cx="45213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dirty="0" err="1">
                <a:solidFill>
                  <a:srgbClr val="00B050"/>
                </a:solidFill>
              </a:rPr>
              <a:t>Unidades</a:t>
            </a:r>
            <a:r>
              <a:rPr lang="en-US" altLang="en-PR" sz="1800" dirty="0">
                <a:solidFill>
                  <a:srgbClr val="00B050"/>
                </a:solidFill>
              </a:rPr>
              <a:t> de k para </a:t>
            </a:r>
            <a:r>
              <a:rPr lang="en-US" altLang="en-PR" sz="1800" dirty="0" err="1">
                <a:solidFill>
                  <a:srgbClr val="00B050"/>
                </a:solidFill>
              </a:rPr>
              <a:t>orden</a:t>
            </a:r>
            <a:r>
              <a:rPr lang="en-US" altLang="en-PR" sz="1800" dirty="0">
                <a:solidFill>
                  <a:srgbClr val="00B050"/>
                </a:solidFill>
              </a:rPr>
              <a:t> 1 = 1/</a:t>
            </a:r>
            <a:r>
              <a:rPr lang="en-US" altLang="en-PR" sz="1800" dirty="0" err="1">
                <a:solidFill>
                  <a:srgbClr val="00B050"/>
                </a:solidFill>
              </a:rPr>
              <a:t>tiempo</a:t>
            </a:r>
            <a:r>
              <a:rPr lang="en-US" altLang="en-PR" sz="1800" dirty="0">
                <a:solidFill>
                  <a:srgbClr val="00B050"/>
                </a:solidFill>
              </a:rPr>
              <a:t> = (1/s)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5377"/>
                                        </p:tgtEl>
                                        <p:attrNameLst>
                                          <p:attrName>style.visibility</p:attrName>
                                        </p:attrNameLst>
                                      </p:cBhvr>
                                      <p:to>
                                        <p:strVal val="visible"/>
                                      </p:to>
                                    </p:set>
                                    <p:anim calcmode="lin" valueType="num">
                                      <p:cBhvr additive="base">
                                        <p:cTn id="7" dur="500" fill="hold"/>
                                        <p:tgtEl>
                                          <p:spTgt spid="15377"/>
                                        </p:tgtEl>
                                        <p:attrNameLst>
                                          <p:attrName>ppt_x</p:attrName>
                                        </p:attrNameLst>
                                      </p:cBhvr>
                                      <p:tavLst>
                                        <p:tav tm="0">
                                          <p:val>
                                            <p:strVal val="1+#ppt_w/2"/>
                                          </p:val>
                                        </p:tav>
                                        <p:tav tm="100000">
                                          <p:val>
                                            <p:strVal val="#ppt_x"/>
                                          </p:val>
                                        </p:tav>
                                      </p:tavLst>
                                    </p:anim>
                                    <p:anim calcmode="lin" valueType="num">
                                      <p:cBhvr additive="base">
                                        <p:cTn id="8" dur="500" fill="hold"/>
                                        <p:tgtEl>
                                          <p:spTgt spid="153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7">
            <a:extLst>
              <a:ext uri="{FF2B5EF4-FFF2-40B4-BE49-F238E27FC236}">
                <a16:creationId xmlns:a16="http://schemas.microsoft.com/office/drawing/2014/main" id="{B54CE424-DE11-4579-FDEC-971566E6701E}"/>
              </a:ext>
            </a:extLst>
          </p:cNvPr>
          <p:cNvGraphicFramePr>
            <a:graphicFrameLocks noGrp="1" noChangeAspect="1"/>
          </p:cNvGraphicFramePr>
          <p:nvPr>
            <p:ph idx="1"/>
          </p:nvPr>
        </p:nvGraphicFramePr>
        <p:xfrm>
          <a:off x="1225550" y="1527175"/>
          <a:ext cx="2516188" cy="3959225"/>
        </p:xfrm>
        <a:graphic>
          <a:graphicData uri="http://schemas.openxmlformats.org/presentationml/2006/ole">
            <mc:AlternateContent xmlns:mc="http://schemas.openxmlformats.org/markup-compatibility/2006">
              <mc:Choice xmlns:v="urn:schemas-microsoft-com:vml" Requires="v">
                <p:oleObj name="Equation" r:id="rId2" imgW="1193800" imgH="1879600" progId="Equation.DSMT4">
                  <p:embed/>
                </p:oleObj>
              </mc:Choice>
              <mc:Fallback>
                <p:oleObj name="Equation" r:id="rId2" imgW="1193800" imgH="1879600" progId="Equation.DSMT4">
                  <p:embed/>
                  <p:pic>
                    <p:nvPicPr>
                      <p:cNvPr id="16386" name="Object 7">
                        <a:extLst>
                          <a:ext uri="{FF2B5EF4-FFF2-40B4-BE49-F238E27FC236}">
                            <a16:creationId xmlns:a16="http://schemas.microsoft.com/office/drawing/2014/main" id="{B54CE424-DE11-4579-FDEC-971566E6701E}"/>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550" y="1527175"/>
                        <a:ext cx="2516188"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Slide Number Placeholder 3">
            <a:extLst>
              <a:ext uri="{FF2B5EF4-FFF2-40B4-BE49-F238E27FC236}">
                <a16:creationId xmlns:a16="http://schemas.microsoft.com/office/drawing/2014/main" id="{0ED26420-C42B-2709-5172-9A458E056E54}"/>
              </a:ext>
            </a:extLst>
          </p:cNvPr>
          <p:cNvSpPr>
            <a:spLocks noGrp="1"/>
          </p:cNvSpPr>
          <p:nvPr>
            <p:ph type="sldNum" sz="quarter" idx="12"/>
          </p:nvPr>
        </p:nvSpPr>
        <p:spPr/>
        <p:txBody>
          <a:bodyPr/>
          <a:lstStyle/>
          <a:p>
            <a:pPr>
              <a:defRPr/>
            </a:pPr>
            <a:r>
              <a:rPr lang="en-US" altLang="en-PR"/>
              <a:t>SLIDE </a:t>
            </a:r>
            <a:fld id="{6DDE4473-6C21-4E4B-B0AE-45F0706C2F0C}" type="slidenum">
              <a:rPr lang="en-US" altLang="en-PR"/>
              <a:pPr>
                <a:defRPr/>
              </a:pPr>
              <a:t>11</a:t>
            </a:fld>
            <a:endParaRPr lang="en-US" altLang="en-PR"/>
          </a:p>
        </p:txBody>
      </p:sp>
      <p:sp>
        <p:nvSpPr>
          <p:cNvPr id="16388" name="Text Box 4">
            <a:extLst>
              <a:ext uri="{FF2B5EF4-FFF2-40B4-BE49-F238E27FC236}">
                <a16:creationId xmlns:a16="http://schemas.microsoft.com/office/drawing/2014/main" id="{265AB8AD-9C2A-7A4D-007A-A21616B9A5EA}"/>
              </a:ext>
            </a:extLst>
          </p:cNvPr>
          <p:cNvSpPr txBox="1">
            <a:spLocks noChangeArrowheads="1"/>
          </p:cNvSpPr>
          <p:nvPr/>
        </p:nvSpPr>
        <p:spPr bwMode="auto">
          <a:xfrm>
            <a:off x="609600" y="762000"/>
            <a:ext cx="2878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3. Caso Orden Dos:</a:t>
            </a:r>
          </a:p>
        </p:txBody>
      </p:sp>
      <p:sp>
        <p:nvSpPr>
          <p:cNvPr id="16389" name="Text Box 5">
            <a:extLst>
              <a:ext uri="{FF2B5EF4-FFF2-40B4-BE49-F238E27FC236}">
                <a16:creationId xmlns:a16="http://schemas.microsoft.com/office/drawing/2014/main" id="{F9E89FAD-52A3-5A28-D981-D3986326457D}"/>
              </a:ext>
            </a:extLst>
          </p:cNvPr>
          <p:cNvSpPr txBox="1">
            <a:spLocks noChangeArrowheads="1"/>
          </p:cNvSpPr>
          <p:nvPr/>
        </p:nvSpPr>
        <p:spPr bwMode="auto">
          <a:xfrm>
            <a:off x="3429000" y="762000"/>
            <a:ext cx="3673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Reacción: aA           Producto</a:t>
            </a:r>
          </a:p>
        </p:txBody>
      </p:sp>
      <p:sp>
        <p:nvSpPr>
          <p:cNvPr id="16390" name="Line 6">
            <a:extLst>
              <a:ext uri="{FF2B5EF4-FFF2-40B4-BE49-F238E27FC236}">
                <a16:creationId xmlns:a16="http://schemas.microsoft.com/office/drawing/2014/main" id="{7D51AB35-1289-ADD3-57CA-A59FF88007A9}"/>
              </a:ext>
            </a:extLst>
          </p:cNvPr>
          <p:cNvSpPr>
            <a:spLocks noChangeShapeType="1"/>
          </p:cNvSpPr>
          <p:nvPr/>
        </p:nvSpPr>
        <p:spPr bwMode="auto">
          <a:xfrm>
            <a:off x="5281613" y="990600"/>
            <a:ext cx="4572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grpSp>
        <p:nvGrpSpPr>
          <p:cNvPr id="16401" name="Group 17">
            <a:extLst>
              <a:ext uri="{FF2B5EF4-FFF2-40B4-BE49-F238E27FC236}">
                <a16:creationId xmlns:a16="http://schemas.microsoft.com/office/drawing/2014/main" id="{AE9F6A72-CBBB-F6C0-488D-CDAB3D3302DB}"/>
              </a:ext>
            </a:extLst>
          </p:cNvPr>
          <p:cNvGrpSpPr>
            <a:grpSpLocks/>
          </p:cNvGrpSpPr>
          <p:nvPr/>
        </p:nvGrpSpPr>
        <p:grpSpPr bwMode="auto">
          <a:xfrm>
            <a:off x="4857750" y="2035175"/>
            <a:ext cx="3367088" cy="3355975"/>
            <a:chOff x="3063" y="1488"/>
            <a:chExt cx="2121" cy="2114"/>
          </a:xfrm>
        </p:grpSpPr>
        <p:sp>
          <p:nvSpPr>
            <p:cNvPr id="16394" name="Line 8">
              <a:extLst>
                <a:ext uri="{FF2B5EF4-FFF2-40B4-BE49-F238E27FC236}">
                  <a16:creationId xmlns:a16="http://schemas.microsoft.com/office/drawing/2014/main" id="{279833AF-A40D-A5FA-1218-C05B7EA33DEE}"/>
                </a:ext>
              </a:extLst>
            </p:cNvPr>
            <p:cNvSpPr>
              <a:spLocks noChangeShapeType="1"/>
            </p:cNvSpPr>
            <p:nvPr/>
          </p:nvSpPr>
          <p:spPr bwMode="auto">
            <a:xfrm flipV="1">
              <a:off x="3408" y="1488"/>
              <a:ext cx="0" cy="182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6395" name="Line 9">
              <a:extLst>
                <a:ext uri="{FF2B5EF4-FFF2-40B4-BE49-F238E27FC236}">
                  <a16:creationId xmlns:a16="http://schemas.microsoft.com/office/drawing/2014/main" id="{33A19D2B-C197-13E5-ED75-280350C89E3C}"/>
                </a:ext>
              </a:extLst>
            </p:cNvPr>
            <p:cNvSpPr>
              <a:spLocks noChangeShapeType="1"/>
            </p:cNvSpPr>
            <p:nvPr/>
          </p:nvSpPr>
          <p:spPr bwMode="auto">
            <a:xfrm>
              <a:off x="3408" y="3312"/>
              <a:ext cx="177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6396" name="Line 10">
              <a:extLst>
                <a:ext uri="{FF2B5EF4-FFF2-40B4-BE49-F238E27FC236}">
                  <a16:creationId xmlns:a16="http://schemas.microsoft.com/office/drawing/2014/main" id="{9E269163-6B5B-B79E-DCFC-5A59C9D2153D}"/>
                </a:ext>
              </a:extLst>
            </p:cNvPr>
            <p:cNvSpPr>
              <a:spLocks noChangeShapeType="1"/>
            </p:cNvSpPr>
            <p:nvPr/>
          </p:nvSpPr>
          <p:spPr bwMode="auto">
            <a:xfrm flipV="1">
              <a:off x="3408" y="1920"/>
              <a:ext cx="1392" cy="1104"/>
            </a:xfrm>
            <a:prstGeom prst="line">
              <a:avLst/>
            </a:prstGeom>
            <a:noFill/>
            <a:ln w="381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6397" name="Text Box 11">
              <a:extLst>
                <a:ext uri="{FF2B5EF4-FFF2-40B4-BE49-F238E27FC236}">
                  <a16:creationId xmlns:a16="http://schemas.microsoft.com/office/drawing/2014/main" id="{8EFE411B-5A03-FA8C-448E-E684E01FF036}"/>
                </a:ext>
              </a:extLst>
            </p:cNvPr>
            <p:cNvSpPr txBox="1">
              <a:spLocks noChangeArrowheads="1"/>
            </p:cNvSpPr>
            <p:nvPr/>
          </p:nvSpPr>
          <p:spPr bwMode="auto">
            <a:xfrm rot="-5400000">
              <a:off x="2899" y="2111"/>
              <a:ext cx="6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1 / [A]</a:t>
              </a:r>
            </a:p>
          </p:txBody>
        </p:sp>
        <p:sp>
          <p:nvSpPr>
            <p:cNvPr id="16398" name="Text Box 12">
              <a:extLst>
                <a:ext uri="{FF2B5EF4-FFF2-40B4-BE49-F238E27FC236}">
                  <a16:creationId xmlns:a16="http://schemas.microsoft.com/office/drawing/2014/main" id="{54A16580-A138-E7A8-5E66-35E8E0CDED0F}"/>
                </a:ext>
              </a:extLst>
            </p:cNvPr>
            <p:cNvSpPr txBox="1">
              <a:spLocks noChangeArrowheads="1"/>
            </p:cNvSpPr>
            <p:nvPr/>
          </p:nvSpPr>
          <p:spPr bwMode="auto">
            <a:xfrm>
              <a:off x="4080" y="3314"/>
              <a:ext cx="16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2400"/>
                <a:t>t</a:t>
              </a:r>
            </a:p>
          </p:txBody>
        </p:sp>
        <p:sp>
          <p:nvSpPr>
            <p:cNvPr id="16399" name="Text Box 13">
              <a:extLst>
                <a:ext uri="{FF2B5EF4-FFF2-40B4-BE49-F238E27FC236}">
                  <a16:creationId xmlns:a16="http://schemas.microsoft.com/office/drawing/2014/main" id="{C8BF9D35-4A06-7C30-9B97-90F157933761}"/>
                </a:ext>
              </a:extLst>
            </p:cNvPr>
            <p:cNvSpPr txBox="1">
              <a:spLocks noChangeArrowheads="1"/>
            </p:cNvSpPr>
            <p:nvPr/>
          </p:nvSpPr>
          <p:spPr bwMode="auto">
            <a:xfrm>
              <a:off x="4128" y="2448"/>
              <a:ext cx="10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Pendiente = k</a:t>
              </a:r>
            </a:p>
          </p:txBody>
        </p:sp>
        <p:sp>
          <p:nvSpPr>
            <p:cNvPr id="16400" name="Text Box 14">
              <a:extLst>
                <a:ext uri="{FF2B5EF4-FFF2-40B4-BE49-F238E27FC236}">
                  <a16:creationId xmlns:a16="http://schemas.microsoft.com/office/drawing/2014/main" id="{A523F35C-3E38-1F61-1616-8B114F82AC43}"/>
                </a:ext>
              </a:extLst>
            </p:cNvPr>
            <p:cNvSpPr txBox="1">
              <a:spLocks noChangeArrowheads="1"/>
            </p:cNvSpPr>
            <p:nvPr/>
          </p:nvSpPr>
          <p:spPr bwMode="auto">
            <a:xfrm>
              <a:off x="3504" y="2976"/>
              <a:ext cx="126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Intercepto = 1/[A]</a:t>
              </a:r>
              <a:r>
                <a:rPr lang="en-US" altLang="en-PR" sz="1800" baseline="-25000"/>
                <a:t>0</a:t>
              </a:r>
            </a:p>
          </p:txBody>
        </p:sp>
      </p:grpSp>
      <p:sp>
        <p:nvSpPr>
          <p:cNvPr id="16392" name="Text Box 16">
            <a:extLst>
              <a:ext uri="{FF2B5EF4-FFF2-40B4-BE49-F238E27FC236}">
                <a16:creationId xmlns:a16="http://schemas.microsoft.com/office/drawing/2014/main" id="{CDD39F98-D2ED-E92C-DBD1-18639760E937}"/>
              </a:ext>
            </a:extLst>
          </p:cNvPr>
          <p:cNvSpPr txBox="1">
            <a:spLocks noChangeArrowheads="1"/>
          </p:cNvSpPr>
          <p:nvPr/>
        </p:nvSpPr>
        <p:spPr bwMode="auto">
          <a:xfrm>
            <a:off x="990600" y="1219200"/>
            <a:ext cx="4768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a. Caso de una sola especie, en este caso A.</a:t>
            </a:r>
          </a:p>
        </p:txBody>
      </p:sp>
      <p:sp>
        <p:nvSpPr>
          <p:cNvPr id="16393" name="Text Box 19">
            <a:extLst>
              <a:ext uri="{FF2B5EF4-FFF2-40B4-BE49-F238E27FC236}">
                <a16:creationId xmlns:a16="http://schemas.microsoft.com/office/drawing/2014/main" id="{50874C77-E9BA-E5E2-5EFE-C27BBCA620B1}"/>
              </a:ext>
            </a:extLst>
          </p:cNvPr>
          <p:cNvSpPr txBox="1">
            <a:spLocks noChangeArrowheads="1"/>
          </p:cNvSpPr>
          <p:nvPr/>
        </p:nvSpPr>
        <p:spPr bwMode="auto">
          <a:xfrm>
            <a:off x="952973" y="5943600"/>
            <a:ext cx="66361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dirty="0" err="1">
                <a:solidFill>
                  <a:srgbClr val="00B050"/>
                </a:solidFill>
              </a:rPr>
              <a:t>Unidades</a:t>
            </a:r>
            <a:r>
              <a:rPr lang="en-US" altLang="en-PR" sz="1800" dirty="0">
                <a:solidFill>
                  <a:srgbClr val="00B050"/>
                </a:solidFill>
              </a:rPr>
              <a:t> de k para </a:t>
            </a:r>
            <a:r>
              <a:rPr lang="en-US" altLang="en-PR" sz="1800" dirty="0" err="1">
                <a:solidFill>
                  <a:srgbClr val="00B050"/>
                </a:solidFill>
              </a:rPr>
              <a:t>orden</a:t>
            </a:r>
            <a:r>
              <a:rPr lang="en-US" altLang="en-PR" sz="1800" dirty="0">
                <a:solidFill>
                  <a:srgbClr val="00B050"/>
                </a:solidFill>
              </a:rPr>
              <a:t> 2 = 1/(</a:t>
            </a:r>
            <a:r>
              <a:rPr lang="en-US" altLang="en-PR" sz="1800" dirty="0" err="1">
                <a:solidFill>
                  <a:srgbClr val="00B050"/>
                </a:solidFill>
              </a:rPr>
              <a:t>concentración</a:t>
            </a:r>
            <a:r>
              <a:rPr lang="en-US" altLang="en-PR" sz="1800" dirty="0">
                <a:solidFill>
                  <a:srgbClr val="00B050"/>
                </a:solidFill>
              </a:rPr>
              <a:t>)*</a:t>
            </a:r>
            <a:r>
              <a:rPr lang="en-US" altLang="en-PR" sz="1800" dirty="0" err="1">
                <a:solidFill>
                  <a:srgbClr val="00B050"/>
                </a:solidFill>
              </a:rPr>
              <a:t>tiempo</a:t>
            </a:r>
            <a:r>
              <a:rPr lang="en-US" altLang="en-PR" sz="1800" dirty="0">
                <a:solidFill>
                  <a:srgbClr val="00B050"/>
                </a:solidFill>
              </a:rPr>
              <a:t>) = (1/(M*s))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6401"/>
                                        </p:tgtEl>
                                        <p:attrNameLst>
                                          <p:attrName>style.visibility</p:attrName>
                                        </p:attrNameLst>
                                      </p:cBhvr>
                                      <p:to>
                                        <p:strVal val="visible"/>
                                      </p:to>
                                    </p:set>
                                    <p:anim calcmode="lin" valueType="num">
                                      <p:cBhvr additive="base">
                                        <p:cTn id="7" dur="500" fill="hold"/>
                                        <p:tgtEl>
                                          <p:spTgt spid="16401"/>
                                        </p:tgtEl>
                                        <p:attrNameLst>
                                          <p:attrName>ppt_x</p:attrName>
                                        </p:attrNameLst>
                                      </p:cBhvr>
                                      <p:tavLst>
                                        <p:tav tm="0">
                                          <p:val>
                                            <p:strVal val="1+#ppt_w/2"/>
                                          </p:val>
                                        </p:tav>
                                        <p:tav tm="100000">
                                          <p:val>
                                            <p:strVal val="#ppt_x"/>
                                          </p:val>
                                        </p:tav>
                                      </p:tavLst>
                                    </p:anim>
                                    <p:anim calcmode="lin" valueType="num">
                                      <p:cBhvr additive="base">
                                        <p:cTn id="8" dur="500" fill="hold"/>
                                        <p:tgtEl>
                                          <p:spTgt spid="164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6D0D1837-7AAA-2F1C-83ED-3F14111D28FF}"/>
              </a:ext>
            </a:extLst>
          </p:cNvPr>
          <p:cNvGraphicFramePr>
            <a:graphicFrameLocks noChangeAspect="1"/>
          </p:cNvGraphicFramePr>
          <p:nvPr>
            <p:extLst>
              <p:ext uri="{D42A27DB-BD31-4B8C-83A1-F6EECF244321}">
                <p14:modId xmlns:p14="http://schemas.microsoft.com/office/powerpoint/2010/main" val="3347978752"/>
              </p:ext>
            </p:extLst>
          </p:nvPr>
        </p:nvGraphicFramePr>
        <p:xfrm>
          <a:off x="560508" y="1692902"/>
          <a:ext cx="1954924" cy="2362200"/>
        </p:xfrm>
        <a:graphic>
          <a:graphicData uri="http://schemas.openxmlformats.org/presentationml/2006/ole">
            <mc:AlternateContent xmlns:mc="http://schemas.openxmlformats.org/markup-compatibility/2006">
              <mc:Choice xmlns:v="urn:schemas-microsoft-com:vml" Requires="v">
                <p:oleObj name="Equation" r:id="rId2" imgW="1218960" imgH="1473120" progId="Equation.DSMT4">
                  <p:embed/>
                </p:oleObj>
              </mc:Choice>
              <mc:Fallback>
                <p:oleObj name="Equation" r:id="rId2" imgW="1218960" imgH="1473120" progId="Equation.DSMT4">
                  <p:embed/>
                  <p:pic>
                    <p:nvPicPr>
                      <p:cNvPr id="0" name=""/>
                      <p:cNvPicPr/>
                      <p:nvPr/>
                    </p:nvPicPr>
                    <p:blipFill>
                      <a:blip r:embed="rId3"/>
                      <a:stretch>
                        <a:fillRect/>
                      </a:stretch>
                    </p:blipFill>
                    <p:spPr>
                      <a:xfrm>
                        <a:off x="560508" y="1692902"/>
                        <a:ext cx="1954924" cy="2362200"/>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38FD2A0E-85AB-AC14-EF17-05D4BD4FF931}"/>
              </a:ext>
            </a:extLst>
          </p:cNvPr>
          <p:cNvGraphicFramePr>
            <a:graphicFrameLocks noChangeAspect="1"/>
          </p:cNvGraphicFramePr>
          <p:nvPr>
            <p:extLst>
              <p:ext uri="{D42A27DB-BD31-4B8C-83A1-F6EECF244321}">
                <p14:modId xmlns:p14="http://schemas.microsoft.com/office/powerpoint/2010/main" val="2901425156"/>
              </p:ext>
            </p:extLst>
          </p:nvPr>
        </p:nvGraphicFramePr>
        <p:xfrm>
          <a:off x="2773860" y="1686068"/>
          <a:ext cx="2799123" cy="2879098"/>
        </p:xfrm>
        <a:graphic>
          <a:graphicData uri="http://schemas.openxmlformats.org/presentationml/2006/ole">
            <mc:AlternateContent xmlns:mc="http://schemas.openxmlformats.org/markup-compatibility/2006">
              <mc:Choice xmlns:v="urn:schemas-microsoft-com:vml" Requires="v">
                <p:oleObj name="Equation" r:id="rId4" imgW="1777680" imgH="1828800" progId="Equation.DSMT4">
                  <p:embed/>
                </p:oleObj>
              </mc:Choice>
              <mc:Fallback>
                <p:oleObj name="Equation" r:id="rId4" imgW="1777680" imgH="1828800" progId="Equation.DSMT4">
                  <p:embed/>
                  <p:pic>
                    <p:nvPicPr>
                      <p:cNvPr id="0" name=""/>
                      <p:cNvPicPr/>
                      <p:nvPr/>
                    </p:nvPicPr>
                    <p:blipFill>
                      <a:blip r:embed="rId5"/>
                      <a:stretch>
                        <a:fillRect/>
                      </a:stretch>
                    </p:blipFill>
                    <p:spPr>
                      <a:xfrm>
                        <a:off x="2773860" y="1686068"/>
                        <a:ext cx="2799123" cy="2879098"/>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DA82C47D-0490-4F29-B0FE-2803304983A5}"/>
              </a:ext>
            </a:extLst>
          </p:cNvPr>
          <p:cNvSpPr txBox="1"/>
          <p:nvPr/>
        </p:nvSpPr>
        <p:spPr>
          <a:xfrm>
            <a:off x="457200" y="457200"/>
            <a:ext cx="2316660" cy="369332"/>
          </a:xfrm>
          <a:prstGeom prst="rect">
            <a:avLst/>
          </a:prstGeom>
          <a:noFill/>
        </p:spPr>
        <p:txBody>
          <a:bodyPr wrap="none" rtlCol="0">
            <a:spAutoFit/>
          </a:bodyPr>
          <a:lstStyle/>
          <a:p>
            <a:r>
              <a:rPr lang="en-US" u="sng" dirty="0" err="1">
                <a:solidFill>
                  <a:srgbClr val="0000FF"/>
                </a:solidFill>
              </a:rPr>
              <a:t>Tiempo</a:t>
            </a:r>
            <a:r>
              <a:rPr lang="en-US" u="sng" dirty="0">
                <a:solidFill>
                  <a:srgbClr val="0000FF"/>
                </a:solidFill>
              </a:rPr>
              <a:t> de </a:t>
            </a:r>
            <a:r>
              <a:rPr lang="en-US" u="sng" dirty="0" err="1">
                <a:solidFill>
                  <a:srgbClr val="0000FF"/>
                </a:solidFill>
              </a:rPr>
              <a:t>vida</a:t>
            </a:r>
            <a:r>
              <a:rPr lang="en-US" u="sng" dirty="0">
                <a:solidFill>
                  <a:srgbClr val="0000FF"/>
                </a:solidFill>
              </a:rPr>
              <a:t> media:</a:t>
            </a:r>
            <a:endParaRPr lang="es-PR" u="sng" dirty="0">
              <a:solidFill>
                <a:srgbClr val="0000FF"/>
              </a:solidFill>
            </a:endParaRPr>
          </a:p>
        </p:txBody>
      </p:sp>
      <p:sp>
        <p:nvSpPr>
          <p:cNvPr id="5" name="TextBox 4">
            <a:extLst>
              <a:ext uri="{FF2B5EF4-FFF2-40B4-BE49-F238E27FC236}">
                <a16:creationId xmlns:a16="http://schemas.microsoft.com/office/drawing/2014/main" id="{1DCA457F-456E-FA31-D2BB-A0A19C7B4855}"/>
              </a:ext>
            </a:extLst>
          </p:cNvPr>
          <p:cNvSpPr txBox="1"/>
          <p:nvPr/>
        </p:nvSpPr>
        <p:spPr>
          <a:xfrm>
            <a:off x="475488" y="1283208"/>
            <a:ext cx="1325556" cy="369332"/>
          </a:xfrm>
          <a:prstGeom prst="rect">
            <a:avLst/>
          </a:prstGeom>
          <a:noFill/>
        </p:spPr>
        <p:txBody>
          <a:bodyPr wrap="none" rtlCol="0">
            <a:spAutoFit/>
          </a:bodyPr>
          <a:lstStyle/>
          <a:p>
            <a:r>
              <a:rPr lang="en-US" u="sng" dirty="0">
                <a:solidFill>
                  <a:srgbClr val="0000FF"/>
                </a:solidFill>
              </a:rPr>
              <a:t>Orden Cero:</a:t>
            </a:r>
            <a:endParaRPr lang="es-PR" u="sng" dirty="0">
              <a:solidFill>
                <a:srgbClr val="0000FF"/>
              </a:solidFill>
            </a:endParaRPr>
          </a:p>
        </p:txBody>
      </p:sp>
      <p:sp>
        <p:nvSpPr>
          <p:cNvPr id="6" name="TextBox 5">
            <a:extLst>
              <a:ext uri="{FF2B5EF4-FFF2-40B4-BE49-F238E27FC236}">
                <a16:creationId xmlns:a16="http://schemas.microsoft.com/office/drawing/2014/main" id="{3B8214B8-76EB-1123-4DC6-F2EDAF5E6A92}"/>
              </a:ext>
            </a:extLst>
          </p:cNvPr>
          <p:cNvSpPr txBox="1"/>
          <p:nvPr/>
        </p:nvSpPr>
        <p:spPr>
          <a:xfrm>
            <a:off x="2773860" y="1283208"/>
            <a:ext cx="1253933" cy="369332"/>
          </a:xfrm>
          <a:prstGeom prst="rect">
            <a:avLst/>
          </a:prstGeom>
          <a:noFill/>
        </p:spPr>
        <p:txBody>
          <a:bodyPr wrap="none" rtlCol="0">
            <a:spAutoFit/>
          </a:bodyPr>
          <a:lstStyle/>
          <a:p>
            <a:r>
              <a:rPr lang="en-US" u="sng" dirty="0">
                <a:solidFill>
                  <a:srgbClr val="0000FF"/>
                </a:solidFill>
              </a:rPr>
              <a:t>Orden uno:</a:t>
            </a:r>
            <a:endParaRPr lang="es-PR" u="sng" dirty="0">
              <a:solidFill>
                <a:srgbClr val="0000FF"/>
              </a:solidFill>
            </a:endParaRPr>
          </a:p>
        </p:txBody>
      </p:sp>
      <p:sp>
        <p:nvSpPr>
          <p:cNvPr id="7" name="TextBox 6">
            <a:extLst>
              <a:ext uri="{FF2B5EF4-FFF2-40B4-BE49-F238E27FC236}">
                <a16:creationId xmlns:a16="http://schemas.microsoft.com/office/drawing/2014/main" id="{38370FF0-9D27-9CB6-836F-6ADB23E6E54B}"/>
              </a:ext>
            </a:extLst>
          </p:cNvPr>
          <p:cNvSpPr txBox="1"/>
          <p:nvPr/>
        </p:nvSpPr>
        <p:spPr>
          <a:xfrm>
            <a:off x="6172200" y="1283208"/>
            <a:ext cx="1705980" cy="369332"/>
          </a:xfrm>
          <a:prstGeom prst="rect">
            <a:avLst/>
          </a:prstGeom>
          <a:noFill/>
        </p:spPr>
        <p:txBody>
          <a:bodyPr wrap="none" rtlCol="0">
            <a:spAutoFit/>
          </a:bodyPr>
          <a:lstStyle/>
          <a:p>
            <a:r>
              <a:rPr lang="en-US" u="sng" dirty="0">
                <a:solidFill>
                  <a:srgbClr val="0000FF"/>
                </a:solidFill>
              </a:rPr>
              <a:t>Segundo Orden:</a:t>
            </a:r>
            <a:endParaRPr lang="es-PR" u="sng" dirty="0">
              <a:solidFill>
                <a:srgbClr val="0000FF"/>
              </a:solidFill>
            </a:endParaRPr>
          </a:p>
        </p:txBody>
      </p:sp>
    </p:spTree>
    <p:extLst>
      <p:ext uri="{BB962C8B-B14F-4D97-AF65-F5344CB8AC3E}">
        <p14:creationId xmlns:p14="http://schemas.microsoft.com/office/powerpoint/2010/main" val="2752903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3FD815E-6343-67EE-CB61-BAFA977E4BE4}"/>
              </a:ext>
            </a:extLst>
          </p:cNvPr>
          <p:cNvGraphicFramePr>
            <a:graphicFrameLocks noGrp="1"/>
          </p:cNvGraphicFramePr>
          <p:nvPr>
            <p:ph idx="1"/>
          </p:nvPr>
        </p:nvGraphicFramePr>
        <p:xfrm>
          <a:off x="628650" y="533400"/>
          <a:ext cx="6838950" cy="4816475"/>
        </p:xfrm>
        <a:graphic>
          <a:graphicData uri="http://schemas.openxmlformats.org/drawingml/2006/table">
            <a:tbl>
              <a:tblPr firstRow="1" bandRow="1">
                <a:tableStyleId>{F2DE63D5-997A-4646-A377-4702673A728D}</a:tableStyleId>
              </a:tblPr>
              <a:tblGrid>
                <a:gridCol w="81915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502063">
                <a:tc>
                  <a:txBody>
                    <a:bodyPr/>
                    <a:lstStyle/>
                    <a:p>
                      <a:r>
                        <a:rPr lang="en-US" sz="1800" dirty="0">
                          <a:solidFill>
                            <a:schemeClr val="tx1"/>
                          </a:solidFill>
                        </a:rPr>
                        <a:t>Orden</a:t>
                      </a:r>
                      <a:endParaRPr lang="en-PR" sz="1800" dirty="0">
                        <a:solidFill>
                          <a:schemeClr val="tx1"/>
                        </a:solidFill>
                      </a:endParaRPr>
                    </a:p>
                  </a:txBody>
                  <a:tcPr marT="45726" marB="45726"/>
                </a:tc>
                <a:tc>
                  <a:txBody>
                    <a:bodyPr/>
                    <a:lstStyle/>
                    <a:p>
                      <a:r>
                        <a:rPr lang="en-US" sz="1800" dirty="0">
                          <a:solidFill>
                            <a:schemeClr val="tx1"/>
                          </a:solidFill>
                        </a:rPr>
                        <a:t>Ley de </a:t>
                      </a:r>
                      <a:r>
                        <a:rPr lang="en-US" sz="1800" dirty="0" err="1">
                          <a:solidFill>
                            <a:schemeClr val="tx1"/>
                          </a:solidFill>
                        </a:rPr>
                        <a:t>rapidez</a:t>
                      </a:r>
                      <a:r>
                        <a:rPr lang="en-US" sz="1800" dirty="0">
                          <a:solidFill>
                            <a:schemeClr val="tx1"/>
                          </a:solidFill>
                        </a:rPr>
                        <a:t> </a:t>
                      </a:r>
                      <a:r>
                        <a:rPr lang="en-US" sz="1800" dirty="0" err="1">
                          <a:solidFill>
                            <a:schemeClr val="tx1"/>
                          </a:solidFill>
                        </a:rPr>
                        <a:t>integrada</a:t>
                      </a:r>
                      <a:endParaRPr lang="en-PR" sz="1800" dirty="0">
                        <a:solidFill>
                          <a:schemeClr val="tx1"/>
                        </a:solidFill>
                      </a:endParaRPr>
                    </a:p>
                  </a:txBody>
                  <a:tcPr marT="45726" marB="45726"/>
                </a:tc>
                <a:tc>
                  <a:txBody>
                    <a:bodyPr/>
                    <a:lstStyle/>
                    <a:p>
                      <a:r>
                        <a:rPr lang="en-US" sz="1800" dirty="0" err="1">
                          <a:solidFill>
                            <a:schemeClr val="tx1"/>
                          </a:solidFill>
                        </a:rPr>
                        <a:t>Gráfica</a:t>
                      </a:r>
                      <a:endParaRPr lang="en-PR" sz="1800" dirty="0">
                        <a:solidFill>
                          <a:schemeClr val="tx1"/>
                        </a:solidFill>
                      </a:endParaRPr>
                    </a:p>
                  </a:txBody>
                  <a:tcPr marT="45726" marB="45726"/>
                </a:tc>
                <a:tc>
                  <a:txBody>
                    <a:bodyPr/>
                    <a:lstStyle/>
                    <a:p>
                      <a:r>
                        <a:rPr lang="en-US" sz="1800" dirty="0" err="1">
                          <a:solidFill>
                            <a:schemeClr val="tx1"/>
                          </a:solidFill>
                        </a:rPr>
                        <a:t>Unidades</a:t>
                      </a:r>
                      <a:r>
                        <a:rPr lang="en-US" sz="1800" dirty="0">
                          <a:solidFill>
                            <a:schemeClr val="tx1"/>
                          </a:solidFill>
                        </a:rPr>
                        <a:t> de k</a:t>
                      </a:r>
                      <a:endParaRPr lang="en-PR" sz="1800" dirty="0">
                        <a:solidFill>
                          <a:schemeClr val="tx1"/>
                        </a:solidFill>
                      </a:endParaRPr>
                    </a:p>
                  </a:txBody>
                  <a:tcPr marT="45726" marB="45726"/>
                </a:tc>
                <a:extLst>
                  <a:ext uri="{0D108BD9-81ED-4DB2-BD59-A6C34878D82A}">
                    <a16:rowId xmlns:a16="http://schemas.microsoft.com/office/drawing/2014/main" val="10000"/>
                  </a:ext>
                </a:extLst>
              </a:tr>
              <a:tr h="1609353">
                <a:tc>
                  <a:txBody>
                    <a:bodyPr/>
                    <a:lstStyle/>
                    <a:p>
                      <a:r>
                        <a:rPr lang="en-US" sz="1800" dirty="0"/>
                        <a:t>0</a:t>
                      </a:r>
                      <a:endParaRPr lang="en-PR" sz="1800" dirty="0"/>
                    </a:p>
                  </a:txBody>
                  <a:tcPr marT="45726" marB="45726"/>
                </a:tc>
                <a:tc>
                  <a:txBody>
                    <a:bodyPr/>
                    <a:lstStyle/>
                    <a:p>
                      <a:endParaRPr lang="en-PR" sz="1800" dirty="0"/>
                    </a:p>
                  </a:txBody>
                  <a:tcPr marT="45726" marB="45726"/>
                </a:tc>
                <a:tc>
                  <a:txBody>
                    <a:bodyPr/>
                    <a:lstStyle/>
                    <a:p>
                      <a:endParaRPr lang="en-PR" sz="1800" dirty="0"/>
                    </a:p>
                  </a:txBody>
                  <a:tcPr marT="45726" marB="45726"/>
                </a:tc>
                <a:tc>
                  <a:txBody>
                    <a:bodyPr/>
                    <a:lstStyle/>
                    <a:p>
                      <a:pPr algn="ctr"/>
                      <a:r>
                        <a:rPr lang="en-US" sz="1800" dirty="0"/>
                        <a:t>M/s</a:t>
                      </a:r>
                    </a:p>
                    <a:p>
                      <a:pPr algn="ctr"/>
                      <a:endParaRPr lang="en-US" sz="1800" dirty="0"/>
                    </a:p>
                    <a:p>
                      <a:pPr algn="ctr"/>
                      <a:endParaRPr lang="en-US" sz="1800" dirty="0"/>
                    </a:p>
                    <a:p>
                      <a:pPr algn="ctr"/>
                      <a:endParaRPr lang="en-PR" sz="1800" dirty="0"/>
                    </a:p>
                  </a:txBody>
                  <a:tcPr marT="45726" marB="45726"/>
                </a:tc>
                <a:extLst>
                  <a:ext uri="{0D108BD9-81ED-4DB2-BD59-A6C34878D82A}">
                    <a16:rowId xmlns:a16="http://schemas.microsoft.com/office/drawing/2014/main" val="10001"/>
                  </a:ext>
                </a:extLst>
              </a:tr>
              <a:tr h="1241826">
                <a:tc>
                  <a:txBody>
                    <a:bodyPr/>
                    <a:lstStyle/>
                    <a:p>
                      <a:r>
                        <a:rPr lang="en-US" sz="1800" dirty="0"/>
                        <a:t>1</a:t>
                      </a:r>
                      <a:endParaRPr lang="en-PR" sz="1800" dirty="0"/>
                    </a:p>
                  </a:txBody>
                  <a:tcPr marT="45726" marB="45726"/>
                </a:tc>
                <a:tc>
                  <a:txBody>
                    <a:bodyPr/>
                    <a:lstStyle/>
                    <a:p>
                      <a:endParaRPr lang="en-US" sz="1800" dirty="0"/>
                    </a:p>
                    <a:p>
                      <a:endParaRPr lang="en-PR" sz="1800" dirty="0"/>
                    </a:p>
                  </a:txBody>
                  <a:tcPr marT="45726" marB="45726"/>
                </a:tc>
                <a:tc>
                  <a:txBody>
                    <a:bodyPr/>
                    <a:lstStyle/>
                    <a:p>
                      <a:endParaRPr lang="en-PR" sz="1800" dirty="0"/>
                    </a:p>
                  </a:txBody>
                  <a:tcPr marT="45726" marB="45726"/>
                </a:tc>
                <a:tc>
                  <a:txBody>
                    <a:bodyPr/>
                    <a:lstStyle/>
                    <a:p>
                      <a:pPr algn="ctr"/>
                      <a:r>
                        <a:rPr lang="en-US" sz="1800" dirty="0"/>
                        <a:t>1/s</a:t>
                      </a:r>
                    </a:p>
                    <a:p>
                      <a:pPr algn="ctr"/>
                      <a:endParaRPr lang="en-US" sz="1800" dirty="0"/>
                    </a:p>
                    <a:p>
                      <a:pPr algn="ctr"/>
                      <a:endParaRPr lang="en-US" sz="1800" dirty="0"/>
                    </a:p>
                    <a:p>
                      <a:pPr algn="ctr"/>
                      <a:endParaRPr lang="en-PR" sz="1800" dirty="0"/>
                    </a:p>
                  </a:txBody>
                  <a:tcPr marT="45726" marB="45726"/>
                </a:tc>
                <a:extLst>
                  <a:ext uri="{0D108BD9-81ED-4DB2-BD59-A6C34878D82A}">
                    <a16:rowId xmlns:a16="http://schemas.microsoft.com/office/drawing/2014/main" val="10002"/>
                  </a:ext>
                </a:extLst>
              </a:tr>
              <a:tr h="1463233">
                <a:tc>
                  <a:txBody>
                    <a:bodyPr/>
                    <a:lstStyle/>
                    <a:p>
                      <a:r>
                        <a:rPr lang="en-US" sz="1800" dirty="0"/>
                        <a:t>2</a:t>
                      </a:r>
                      <a:endParaRPr lang="en-PR" sz="1800" dirty="0"/>
                    </a:p>
                  </a:txBody>
                  <a:tcPr marT="45726" marB="45726"/>
                </a:tc>
                <a:tc>
                  <a:txBody>
                    <a:bodyPr/>
                    <a:lstStyle/>
                    <a:p>
                      <a:endParaRPr lang="en-US" sz="1800" dirty="0"/>
                    </a:p>
                    <a:p>
                      <a:endParaRPr lang="en-US" sz="1800" dirty="0"/>
                    </a:p>
                    <a:p>
                      <a:endParaRPr lang="en-PR" sz="1800" dirty="0"/>
                    </a:p>
                  </a:txBody>
                  <a:tcPr marT="45726" marB="45726"/>
                </a:tc>
                <a:tc>
                  <a:txBody>
                    <a:bodyPr/>
                    <a:lstStyle/>
                    <a:p>
                      <a:endParaRPr lang="en-US" sz="1800" dirty="0"/>
                    </a:p>
                    <a:p>
                      <a:endParaRPr lang="en-PR" sz="1800" dirty="0"/>
                    </a:p>
                  </a:txBody>
                  <a:tcPr marT="45726" marB="45726"/>
                </a:tc>
                <a:tc>
                  <a:txBody>
                    <a:bodyPr/>
                    <a:lstStyle/>
                    <a:p>
                      <a:pPr algn="ctr"/>
                      <a:r>
                        <a:rPr lang="en-US" sz="1800" dirty="0"/>
                        <a:t>1/(M*s)</a:t>
                      </a:r>
                    </a:p>
                    <a:p>
                      <a:pPr algn="ctr"/>
                      <a:endParaRPr lang="en-US" sz="1800" dirty="0"/>
                    </a:p>
                    <a:p>
                      <a:pPr algn="ctr"/>
                      <a:endParaRPr lang="en-US" sz="1800" dirty="0"/>
                    </a:p>
                    <a:p>
                      <a:pPr algn="ctr"/>
                      <a:endParaRPr lang="en-US" sz="1800" dirty="0"/>
                    </a:p>
                    <a:p>
                      <a:pPr algn="ctr"/>
                      <a:endParaRPr lang="en-PR" sz="1800" dirty="0"/>
                    </a:p>
                  </a:txBody>
                  <a:tcPr marT="45726" marB="45726"/>
                </a:tc>
                <a:extLst>
                  <a:ext uri="{0D108BD9-81ED-4DB2-BD59-A6C34878D82A}">
                    <a16:rowId xmlns:a16="http://schemas.microsoft.com/office/drawing/2014/main" val="10003"/>
                  </a:ext>
                </a:extLst>
              </a:tr>
            </a:tbl>
          </a:graphicData>
        </a:graphic>
      </p:graphicFrame>
      <p:sp>
        <p:nvSpPr>
          <p:cNvPr id="4" name="Slide Number Placeholder 3">
            <a:extLst>
              <a:ext uri="{FF2B5EF4-FFF2-40B4-BE49-F238E27FC236}">
                <a16:creationId xmlns:a16="http://schemas.microsoft.com/office/drawing/2014/main" id="{52B2C749-7785-491D-9627-1C98BFCBEDD5}"/>
              </a:ext>
            </a:extLst>
          </p:cNvPr>
          <p:cNvSpPr>
            <a:spLocks noGrp="1"/>
          </p:cNvSpPr>
          <p:nvPr>
            <p:ph type="sldNum" sz="quarter" idx="12"/>
          </p:nvPr>
        </p:nvSpPr>
        <p:spPr/>
        <p:txBody>
          <a:bodyPr/>
          <a:lstStyle/>
          <a:p>
            <a:pPr>
              <a:defRPr/>
            </a:pPr>
            <a:r>
              <a:rPr lang="en-US" altLang="en-PR"/>
              <a:t>SLIDE </a:t>
            </a:r>
            <a:fld id="{2E78030F-761B-4F8D-B6C5-A8DC4C4F1135}" type="slidenum">
              <a:rPr lang="en-US" altLang="en-PR" smtClean="0"/>
              <a:pPr>
                <a:defRPr/>
              </a:pPr>
              <a:t>13</a:t>
            </a:fld>
            <a:endParaRPr lang="en-US" altLang="en-PR"/>
          </a:p>
        </p:txBody>
      </p:sp>
      <p:graphicFrame>
        <p:nvGraphicFramePr>
          <p:cNvPr id="17435" name="Object 5">
            <a:extLst>
              <a:ext uri="{FF2B5EF4-FFF2-40B4-BE49-F238E27FC236}">
                <a16:creationId xmlns:a16="http://schemas.microsoft.com/office/drawing/2014/main" id="{18DCB5EC-BF91-8597-0956-1D7948B11A0F}"/>
              </a:ext>
            </a:extLst>
          </p:cNvPr>
          <p:cNvGraphicFramePr>
            <a:graphicFrameLocks noChangeAspect="1"/>
          </p:cNvGraphicFramePr>
          <p:nvPr/>
        </p:nvGraphicFramePr>
        <p:xfrm>
          <a:off x="1587500" y="1055688"/>
          <a:ext cx="1320800" cy="330200"/>
        </p:xfrm>
        <a:graphic>
          <a:graphicData uri="http://schemas.openxmlformats.org/presentationml/2006/ole">
            <mc:AlternateContent xmlns:mc="http://schemas.openxmlformats.org/markup-compatibility/2006">
              <mc:Choice xmlns:v="urn:schemas-microsoft-com:vml" Requires="v">
                <p:oleObj name="Equation" r:id="rId2" imgW="761760" imgH="190440" progId="Equation.DSMT4">
                  <p:embed/>
                </p:oleObj>
              </mc:Choice>
              <mc:Fallback>
                <p:oleObj name="Equation" r:id="rId2" imgW="761760" imgH="190440" progId="Equation.DSMT4">
                  <p:embed/>
                  <p:pic>
                    <p:nvPicPr>
                      <p:cNvPr id="17435" name="Object 5">
                        <a:extLst>
                          <a:ext uri="{FF2B5EF4-FFF2-40B4-BE49-F238E27FC236}">
                            <a16:creationId xmlns:a16="http://schemas.microsoft.com/office/drawing/2014/main" id="{18DCB5EC-BF91-8597-0956-1D7948B11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00" y="1055688"/>
                        <a:ext cx="13208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7" name="Group 22">
            <a:extLst>
              <a:ext uri="{FF2B5EF4-FFF2-40B4-BE49-F238E27FC236}">
                <a16:creationId xmlns:a16="http://schemas.microsoft.com/office/drawing/2014/main" id="{D3516DFB-4685-4E26-8222-43296A518EFE}"/>
              </a:ext>
            </a:extLst>
          </p:cNvPr>
          <p:cNvGrpSpPr>
            <a:grpSpLocks/>
          </p:cNvGrpSpPr>
          <p:nvPr/>
        </p:nvGrpSpPr>
        <p:grpSpPr bwMode="auto">
          <a:xfrm>
            <a:off x="4137025" y="1131888"/>
            <a:ext cx="1684338" cy="947737"/>
            <a:chOff x="3032" y="1488"/>
            <a:chExt cx="2403" cy="1824"/>
          </a:xfrm>
        </p:grpSpPr>
        <p:sp>
          <p:nvSpPr>
            <p:cNvPr id="17455" name="Line 14">
              <a:extLst>
                <a:ext uri="{FF2B5EF4-FFF2-40B4-BE49-F238E27FC236}">
                  <a16:creationId xmlns:a16="http://schemas.microsoft.com/office/drawing/2014/main" id="{13963E5F-9709-605E-3F49-24D1C606F06B}"/>
                </a:ext>
              </a:extLst>
            </p:cNvPr>
            <p:cNvSpPr>
              <a:spLocks noChangeShapeType="1"/>
            </p:cNvSpPr>
            <p:nvPr/>
          </p:nvSpPr>
          <p:spPr bwMode="auto">
            <a:xfrm flipV="1">
              <a:off x="3408" y="1488"/>
              <a:ext cx="0" cy="1824"/>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56" name="Line 15">
              <a:extLst>
                <a:ext uri="{FF2B5EF4-FFF2-40B4-BE49-F238E27FC236}">
                  <a16:creationId xmlns:a16="http://schemas.microsoft.com/office/drawing/2014/main" id="{9D48296F-C26E-6E7C-2D5D-B4630D451E7A}"/>
                </a:ext>
              </a:extLst>
            </p:cNvPr>
            <p:cNvSpPr>
              <a:spLocks noChangeShapeType="1"/>
            </p:cNvSpPr>
            <p:nvPr/>
          </p:nvSpPr>
          <p:spPr bwMode="auto">
            <a:xfrm>
              <a:off x="3408" y="3312"/>
              <a:ext cx="1776" cy="0"/>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57" name="Line 16">
              <a:extLst>
                <a:ext uri="{FF2B5EF4-FFF2-40B4-BE49-F238E27FC236}">
                  <a16:creationId xmlns:a16="http://schemas.microsoft.com/office/drawing/2014/main" id="{68331CF7-FC07-C912-F85C-8DFE95630490}"/>
                </a:ext>
              </a:extLst>
            </p:cNvPr>
            <p:cNvSpPr>
              <a:spLocks noChangeShapeType="1"/>
            </p:cNvSpPr>
            <p:nvPr/>
          </p:nvSpPr>
          <p:spPr bwMode="auto">
            <a:xfrm>
              <a:off x="3504" y="1824"/>
              <a:ext cx="1344" cy="1344"/>
            </a:xfrm>
            <a:prstGeom prst="line">
              <a:avLst/>
            </a:prstGeom>
            <a:noFill/>
            <a:ln w="127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58" name="Text Box 17">
              <a:extLst>
                <a:ext uri="{FF2B5EF4-FFF2-40B4-BE49-F238E27FC236}">
                  <a16:creationId xmlns:a16="http://schemas.microsoft.com/office/drawing/2014/main" id="{F45C0202-F86F-D079-2D0C-11B989065F19}"/>
                </a:ext>
              </a:extLst>
            </p:cNvPr>
            <p:cNvSpPr txBox="1">
              <a:spLocks noChangeArrowheads="1"/>
            </p:cNvSpPr>
            <p:nvPr/>
          </p:nvSpPr>
          <p:spPr bwMode="auto">
            <a:xfrm rot="-5400000">
              <a:off x="2881" y="2199"/>
              <a:ext cx="653" cy="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[A]</a:t>
              </a:r>
            </a:p>
          </p:txBody>
        </p:sp>
        <p:sp>
          <p:nvSpPr>
            <p:cNvPr id="17459" name="Text Box 19">
              <a:extLst>
                <a:ext uri="{FF2B5EF4-FFF2-40B4-BE49-F238E27FC236}">
                  <a16:creationId xmlns:a16="http://schemas.microsoft.com/office/drawing/2014/main" id="{7934F072-D6F5-EEF3-31A6-5CC8FF24AFF5}"/>
                </a:ext>
              </a:extLst>
            </p:cNvPr>
            <p:cNvSpPr txBox="1">
              <a:spLocks noChangeArrowheads="1"/>
            </p:cNvSpPr>
            <p:nvPr/>
          </p:nvSpPr>
          <p:spPr bwMode="auto">
            <a:xfrm>
              <a:off x="4061" y="2167"/>
              <a:ext cx="1374" cy="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Pendiente = -k</a:t>
              </a:r>
            </a:p>
          </p:txBody>
        </p:sp>
        <p:sp>
          <p:nvSpPr>
            <p:cNvPr id="17460" name="Text Box 21">
              <a:extLst>
                <a:ext uri="{FF2B5EF4-FFF2-40B4-BE49-F238E27FC236}">
                  <a16:creationId xmlns:a16="http://schemas.microsoft.com/office/drawing/2014/main" id="{E6CED7AF-696D-70F1-E182-5F3334834FA4}"/>
                </a:ext>
              </a:extLst>
            </p:cNvPr>
            <p:cNvSpPr txBox="1">
              <a:spLocks noChangeArrowheads="1"/>
            </p:cNvSpPr>
            <p:nvPr/>
          </p:nvSpPr>
          <p:spPr bwMode="auto">
            <a:xfrm>
              <a:off x="3600" y="1584"/>
              <a:ext cx="1500" cy="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Intercepto = [A]</a:t>
              </a:r>
              <a:r>
                <a:rPr lang="en-US" altLang="en-PR" sz="1000" baseline="-25000"/>
                <a:t>0</a:t>
              </a:r>
            </a:p>
          </p:txBody>
        </p:sp>
      </p:grpSp>
      <p:graphicFrame>
        <p:nvGraphicFramePr>
          <p:cNvPr id="17437" name="Object 13">
            <a:extLst>
              <a:ext uri="{FF2B5EF4-FFF2-40B4-BE49-F238E27FC236}">
                <a16:creationId xmlns:a16="http://schemas.microsoft.com/office/drawing/2014/main" id="{11DDADD8-DF70-B7A3-8DF8-92A98DA0C48B}"/>
              </a:ext>
            </a:extLst>
          </p:cNvPr>
          <p:cNvGraphicFramePr>
            <a:graphicFrameLocks noChangeAspect="1"/>
          </p:cNvGraphicFramePr>
          <p:nvPr/>
        </p:nvGraphicFramePr>
        <p:xfrm>
          <a:off x="1587500" y="2771775"/>
          <a:ext cx="1509713" cy="528638"/>
        </p:xfrm>
        <a:graphic>
          <a:graphicData uri="http://schemas.openxmlformats.org/presentationml/2006/ole">
            <mc:AlternateContent xmlns:mc="http://schemas.openxmlformats.org/markup-compatibility/2006">
              <mc:Choice xmlns:v="urn:schemas-microsoft-com:vml" Requires="v">
                <p:oleObj name="Equation" r:id="rId4" imgW="1193760" imgH="419040" progId="Equation.DSMT4">
                  <p:embed/>
                </p:oleObj>
              </mc:Choice>
              <mc:Fallback>
                <p:oleObj name="Equation" r:id="rId4" imgW="1193760" imgH="419040" progId="Equation.DSMT4">
                  <p:embed/>
                  <p:pic>
                    <p:nvPicPr>
                      <p:cNvPr id="17437" name="Object 13">
                        <a:extLst>
                          <a:ext uri="{FF2B5EF4-FFF2-40B4-BE49-F238E27FC236}">
                            <a16:creationId xmlns:a16="http://schemas.microsoft.com/office/drawing/2014/main" id="{11DDADD8-DF70-B7A3-8DF8-92A98DA0C4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500" y="2771775"/>
                        <a:ext cx="15097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5" name="Group 17">
            <a:extLst>
              <a:ext uri="{FF2B5EF4-FFF2-40B4-BE49-F238E27FC236}">
                <a16:creationId xmlns:a16="http://schemas.microsoft.com/office/drawing/2014/main" id="{1122E32B-7115-FFAB-4953-654D52FEAC67}"/>
              </a:ext>
            </a:extLst>
          </p:cNvPr>
          <p:cNvGrpSpPr>
            <a:grpSpLocks/>
          </p:cNvGrpSpPr>
          <p:nvPr/>
        </p:nvGrpSpPr>
        <p:grpSpPr bwMode="auto">
          <a:xfrm>
            <a:off x="4203700" y="2687638"/>
            <a:ext cx="1222375" cy="974725"/>
            <a:chOff x="2995" y="1488"/>
            <a:chExt cx="2189" cy="1981"/>
          </a:xfrm>
        </p:grpSpPr>
        <p:sp>
          <p:nvSpPr>
            <p:cNvPr id="17448" name="Line 8">
              <a:extLst>
                <a:ext uri="{FF2B5EF4-FFF2-40B4-BE49-F238E27FC236}">
                  <a16:creationId xmlns:a16="http://schemas.microsoft.com/office/drawing/2014/main" id="{31B2C881-84B0-FC2C-1736-E7AE8F7EEC0E}"/>
                </a:ext>
              </a:extLst>
            </p:cNvPr>
            <p:cNvSpPr>
              <a:spLocks noChangeShapeType="1"/>
            </p:cNvSpPr>
            <p:nvPr/>
          </p:nvSpPr>
          <p:spPr bwMode="auto">
            <a:xfrm flipV="1">
              <a:off x="3408" y="1488"/>
              <a:ext cx="0" cy="1824"/>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49" name="Line 9">
              <a:extLst>
                <a:ext uri="{FF2B5EF4-FFF2-40B4-BE49-F238E27FC236}">
                  <a16:creationId xmlns:a16="http://schemas.microsoft.com/office/drawing/2014/main" id="{4468891C-6792-F3A3-421B-ED611F5A24F1}"/>
                </a:ext>
              </a:extLst>
            </p:cNvPr>
            <p:cNvSpPr>
              <a:spLocks noChangeShapeType="1"/>
            </p:cNvSpPr>
            <p:nvPr/>
          </p:nvSpPr>
          <p:spPr bwMode="auto">
            <a:xfrm>
              <a:off x="3408" y="3312"/>
              <a:ext cx="1776" cy="0"/>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50" name="Line 10">
              <a:extLst>
                <a:ext uri="{FF2B5EF4-FFF2-40B4-BE49-F238E27FC236}">
                  <a16:creationId xmlns:a16="http://schemas.microsoft.com/office/drawing/2014/main" id="{C85908E5-FDD2-71D5-39C5-6B657E6C6A19}"/>
                </a:ext>
              </a:extLst>
            </p:cNvPr>
            <p:cNvSpPr>
              <a:spLocks noChangeShapeType="1"/>
            </p:cNvSpPr>
            <p:nvPr/>
          </p:nvSpPr>
          <p:spPr bwMode="auto">
            <a:xfrm>
              <a:off x="3456" y="1776"/>
              <a:ext cx="1440" cy="1440"/>
            </a:xfrm>
            <a:prstGeom prst="line">
              <a:avLst/>
            </a:prstGeom>
            <a:noFill/>
            <a:ln w="12700">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51" name="Text Box 11">
              <a:extLst>
                <a:ext uri="{FF2B5EF4-FFF2-40B4-BE49-F238E27FC236}">
                  <a16:creationId xmlns:a16="http://schemas.microsoft.com/office/drawing/2014/main" id="{1EA4E001-6B22-6E88-D100-9C195D3A9522}"/>
                </a:ext>
              </a:extLst>
            </p:cNvPr>
            <p:cNvSpPr txBox="1">
              <a:spLocks noChangeArrowheads="1"/>
            </p:cNvSpPr>
            <p:nvPr/>
          </p:nvSpPr>
          <p:spPr bwMode="auto">
            <a:xfrm rot="-5400000">
              <a:off x="2871" y="2688"/>
              <a:ext cx="386" cy="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ln ([A])</a:t>
              </a:r>
            </a:p>
          </p:txBody>
        </p:sp>
        <p:sp>
          <p:nvSpPr>
            <p:cNvPr id="17452" name="Text Box 12">
              <a:extLst>
                <a:ext uri="{FF2B5EF4-FFF2-40B4-BE49-F238E27FC236}">
                  <a16:creationId xmlns:a16="http://schemas.microsoft.com/office/drawing/2014/main" id="{7B1D5CCA-E103-33A1-7920-67404A70EA6A}"/>
                </a:ext>
              </a:extLst>
            </p:cNvPr>
            <p:cNvSpPr txBox="1">
              <a:spLocks noChangeArrowheads="1"/>
            </p:cNvSpPr>
            <p:nvPr/>
          </p:nvSpPr>
          <p:spPr bwMode="auto">
            <a:xfrm>
              <a:off x="4080" y="3314"/>
              <a:ext cx="144"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t</a:t>
              </a:r>
            </a:p>
          </p:txBody>
        </p:sp>
        <p:sp>
          <p:nvSpPr>
            <p:cNvPr id="17453" name="Text Box 13">
              <a:extLst>
                <a:ext uri="{FF2B5EF4-FFF2-40B4-BE49-F238E27FC236}">
                  <a16:creationId xmlns:a16="http://schemas.microsoft.com/office/drawing/2014/main" id="{64DC120D-254C-FFAF-567E-FA82D8DD590E}"/>
                </a:ext>
              </a:extLst>
            </p:cNvPr>
            <p:cNvSpPr txBox="1">
              <a:spLocks noChangeArrowheads="1"/>
            </p:cNvSpPr>
            <p:nvPr/>
          </p:nvSpPr>
          <p:spPr bwMode="auto">
            <a:xfrm>
              <a:off x="4032" y="2016"/>
              <a:ext cx="589"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Pendiente = -k</a:t>
              </a:r>
            </a:p>
          </p:txBody>
        </p:sp>
        <p:sp>
          <p:nvSpPr>
            <p:cNvPr id="17454" name="Text Box 15">
              <a:extLst>
                <a:ext uri="{FF2B5EF4-FFF2-40B4-BE49-F238E27FC236}">
                  <a16:creationId xmlns:a16="http://schemas.microsoft.com/office/drawing/2014/main" id="{B23BC766-DD72-8421-3224-FCB0CC78CA28}"/>
                </a:ext>
              </a:extLst>
            </p:cNvPr>
            <p:cNvSpPr txBox="1">
              <a:spLocks noChangeArrowheads="1"/>
            </p:cNvSpPr>
            <p:nvPr/>
          </p:nvSpPr>
          <p:spPr bwMode="auto">
            <a:xfrm>
              <a:off x="3456" y="1536"/>
              <a:ext cx="772"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Intercepto = ln([A]</a:t>
              </a:r>
              <a:r>
                <a:rPr lang="en-US" altLang="en-PR" sz="1000" baseline="-25000"/>
                <a:t>0</a:t>
              </a:r>
              <a:r>
                <a:rPr lang="en-US" altLang="en-PR" sz="1000"/>
                <a:t>)</a:t>
              </a:r>
            </a:p>
          </p:txBody>
        </p:sp>
      </p:grpSp>
      <p:graphicFrame>
        <p:nvGraphicFramePr>
          <p:cNvPr id="17439" name="Object 22">
            <a:extLst>
              <a:ext uri="{FF2B5EF4-FFF2-40B4-BE49-F238E27FC236}">
                <a16:creationId xmlns:a16="http://schemas.microsoft.com/office/drawing/2014/main" id="{98274A77-BEA0-004F-4D9F-572C66CF2E34}"/>
              </a:ext>
            </a:extLst>
          </p:cNvPr>
          <p:cNvGraphicFramePr>
            <a:graphicFrameLocks noChangeAspect="1"/>
          </p:cNvGraphicFramePr>
          <p:nvPr/>
        </p:nvGraphicFramePr>
        <p:xfrm>
          <a:off x="1608138" y="3922713"/>
          <a:ext cx="1130300" cy="530225"/>
        </p:xfrm>
        <a:graphic>
          <a:graphicData uri="http://schemas.openxmlformats.org/presentationml/2006/ole">
            <mc:AlternateContent xmlns:mc="http://schemas.openxmlformats.org/markup-compatibility/2006">
              <mc:Choice xmlns:v="urn:schemas-microsoft-com:vml" Requires="v">
                <p:oleObj name="Equation" r:id="rId6" imgW="812520" imgH="380880" progId="Equation.DSMT4">
                  <p:embed/>
                </p:oleObj>
              </mc:Choice>
              <mc:Fallback>
                <p:oleObj name="Equation" r:id="rId6" imgW="812520" imgH="380880" progId="Equation.DSMT4">
                  <p:embed/>
                  <p:pic>
                    <p:nvPicPr>
                      <p:cNvPr id="17439" name="Object 22">
                        <a:extLst>
                          <a:ext uri="{FF2B5EF4-FFF2-40B4-BE49-F238E27FC236}">
                            <a16:creationId xmlns:a16="http://schemas.microsoft.com/office/drawing/2014/main" id="{98274A77-BEA0-004F-4D9F-572C66CF2E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8138" y="3922713"/>
                        <a:ext cx="11303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4" name="Group 17">
            <a:extLst>
              <a:ext uri="{FF2B5EF4-FFF2-40B4-BE49-F238E27FC236}">
                <a16:creationId xmlns:a16="http://schemas.microsoft.com/office/drawing/2014/main" id="{6B0AFADD-DC9D-57B3-2503-E4C43D995B0B}"/>
              </a:ext>
            </a:extLst>
          </p:cNvPr>
          <p:cNvGrpSpPr>
            <a:grpSpLocks/>
          </p:cNvGrpSpPr>
          <p:nvPr/>
        </p:nvGrpSpPr>
        <p:grpSpPr bwMode="auto">
          <a:xfrm>
            <a:off x="4246563" y="3987800"/>
            <a:ext cx="1222375" cy="1054100"/>
            <a:chOff x="2961" y="1488"/>
            <a:chExt cx="2223" cy="1981"/>
          </a:xfrm>
        </p:grpSpPr>
        <p:sp>
          <p:nvSpPr>
            <p:cNvPr id="17441" name="Line 8">
              <a:extLst>
                <a:ext uri="{FF2B5EF4-FFF2-40B4-BE49-F238E27FC236}">
                  <a16:creationId xmlns:a16="http://schemas.microsoft.com/office/drawing/2014/main" id="{F6689B19-32D0-A4A2-7195-95B78DC37258}"/>
                </a:ext>
              </a:extLst>
            </p:cNvPr>
            <p:cNvSpPr>
              <a:spLocks noChangeShapeType="1"/>
            </p:cNvSpPr>
            <p:nvPr/>
          </p:nvSpPr>
          <p:spPr bwMode="auto">
            <a:xfrm flipV="1">
              <a:off x="3408" y="1488"/>
              <a:ext cx="0" cy="1824"/>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42" name="Line 9">
              <a:extLst>
                <a:ext uri="{FF2B5EF4-FFF2-40B4-BE49-F238E27FC236}">
                  <a16:creationId xmlns:a16="http://schemas.microsoft.com/office/drawing/2014/main" id="{C7EA84E9-1E79-BC4B-F732-CF5E34BA3C5B}"/>
                </a:ext>
              </a:extLst>
            </p:cNvPr>
            <p:cNvSpPr>
              <a:spLocks noChangeShapeType="1"/>
            </p:cNvSpPr>
            <p:nvPr/>
          </p:nvSpPr>
          <p:spPr bwMode="auto">
            <a:xfrm>
              <a:off x="3408" y="3312"/>
              <a:ext cx="1776" cy="0"/>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43" name="Line 10">
              <a:extLst>
                <a:ext uri="{FF2B5EF4-FFF2-40B4-BE49-F238E27FC236}">
                  <a16:creationId xmlns:a16="http://schemas.microsoft.com/office/drawing/2014/main" id="{910A0267-6E04-1962-239E-51A126CD9E46}"/>
                </a:ext>
              </a:extLst>
            </p:cNvPr>
            <p:cNvSpPr>
              <a:spLocks noChangeShapeType="1"/>
            </p:cNvSpPr>
            <p:nvPr/>
          </p:nvSpPr>
          <p:spPr bwMode="auto">
            <a:xfrm flipV="1">
              <a:off x="3408" y="1920"/>
              <a:ext cx="1392" cy="1104"/>
            </a:xfrm>
            <a:prstGeom prst="line">
              <a:avLst/>
            </a:prstGeom>
            <a:noFill/>
            <a:ln w="15875">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7444" name="Text Box 11">
              <a:extLst>
                <a:ext uri="{FF2B5EF4-FFF2-40B4-BE49-F238E27FC236}">
                  <a16:creationId xmlns:a16="http://schemas.microsoft.com/office/drawing/2014/main" id="{574A7003-ADE6-C30D-6A82-4664E65A435E}"/>
                </a:ext>
              </a:extLst>
            </p:cNvPr>
            <p:cNvSpPr txBox="1">
              <a:spLocks noChangeArrowheads="1"/>
            </p:cNvSpPr>
            <p:nvPr/>
          </p:nvSpPr>
          <p:spPr bwMode="auto">
            <a:xfrm rot="-5578525">
              <a:off x="2869" y="2567"/>
              <a:ext cx="333" cy="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1 / [A]</a:t>
              </a:r>
            </a:p>
          </p:txBody>
        </p:sp>
        <p:sp>
          <p:nvSpPr>
            <p:cNvPr id="17445" name="Text Box 12">
              <a:extLst>
                <a:ext uri="{FF2B5EF4-FFF2-40B4-BE49-F238E27FC236}">
                  <a16:creationId xmlns:a16="http://schemas.microsoft.com/office/drawing/2014/main" id="{E4821B10-2B90-E224-58C4-EC373D4B4931}"/>
                </a:ext>
              </a:extLst>
            </p:cNvPr>
            <p:cNvSpPr txBox="1">
              <a:spLocks noChangeArrowheads="1"/>
            </p:cNvSpPr>
            <p:nvPr/>
          </p:nvSpPr>
          <p:spPr bwMode="auto">
            <a:xfrm>
              <a:off x="4080" y="3314"/>
              <a:ext cx="144"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t</a:t>
              </a:r>
            </a:p>
          </p:txBody>
        </p:sp>
        <p:sp>
          <p:nvSpPr>
            <p:cNvPr id="17446" name="Text Box 13">
              <a:extLst>
                <a:ext uri="{FF2B5EF4-FFF2-40B4-BE49-F238E27FC236}">
                  <a16:creationId xmlns:a16="http://schemas.microsoft.com/office/drawing/2014/main" id="{AC1A4AF2-F0AD-1806-BE2A-F7F7F939B848}"/>
                </a:ext>
              </a:extLst>
            </p:cNvPr>
            <p:cNvSpPr txBox="1">
              <a:spLocks noChangeArrowheads="1"/>
            </p:cNvSpPr>
            <p:nvPr/>
          </p:nvSpPr>
          <p:spPr bwMode="auto">
            <a:xfrm>
              <a:off x="4128" y="2448"/>
              <a:ext cx="56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Pendiente = k</a:t>
              </a:r>
            </a:p>
          </p:txBody>
        </p:sp>
        <p:sp>
          <p:nvSpPr>
            <p:cNvPr id="17447" name="Text Box 14">
              <a:extLst>
                <a:ext uri="{FF2B5EF4-FFF2-40B4-BE49-F238E27FC236}">
                  <a16:creationId xmlns:a16="http://schemas.microsoft.com/office/drawing/2014/main" id="{95232FB9-D6B1-F631-9070-2CCE4CE87F63}"/>
                </a:ext>
              </a:extLst>
            </p:cNvPr>
            <p:cNvSpPr txBox="1">
              <a:spLocks noChangeArrowheads="1"/>
            </p:cNvSpPr>
            <p:nvPr/>
          </p:nvSpPr>
          <p:spPr bwMode="auto">
            <a:xfrm>
              <a:off x="3457" y="2816"/>
              <a:ext cx="73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Intercepto = 1/[A]</a:t>
              </a:r>
              <a:r>
                <a:rPr lang="en-US" altLang="en-PR" sz="1000" baseline="-25000"/>
                <a:t>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0B21D66D-74EC-87EC-A895-0F20CE45743A}"/>
              </a:ext>
            </a:extLst>
          </p:cNvPr>
          <p:cNvSpPr>
            <a:spLocks noGrp="1" noChangeArrowheads="1"/>
          </p:cNvSpPr>
          <p:nvPr>
            <p:ph type="title"/>
          </p:nvPr>
        </p:nvSpPr>
        <p:spPr>
          <a:xfrm>
            <a:off x="328613" y="501650"/>
            <a:ext cx="8229600" cy="422275"/>
          </a:xfrm>
        </p:spPr>
        <p:txBody>
          <a:bodyPr/>
          <a:lstStyle/>
          <a:p>
            <a:pPr eaLnBrk="1" hangingPunct="1"/>
            <a:r>
              <a:rPr lang="en-US" altLang="en-PR" sz="2800">
                <a:solidFill>
                  <a:srgbClr val="0000FF"/>
                </a:solidFill>
              </a:rPr>
              <a:t>Métodos Experimentales para determinar el orden:</a:t>
            </a:r>
          </a:p>
        </p:txBody>
      </p:sp>
      <p:sp>
        <p:nvSpPr>
          <p:cNvPr id="18435" name="Rectangle 3">
            <a:extLst>
              <a:ext uri="{FF2B5EF4-FFF2-40B4-BE49-F238E27FC236}">
                <a16:creationId xmlns:a16="http://schemas.microsoft.com/office/drawing/2014/main" id="{A24DCEDB-E6A9-96A8-CF53-4D5D7E7F8453}"/>
              </a:ext>
            </a:extLst>
          </p:cNvPr>
          <p:cNvSpPr>
            <a:spLocks noGrp="1" noChangeArrowheads="1"/>
          </p:cNvSpPr>
          <p:nvPr>
            <p:ph idx="1"/>
          </p:nvPr>
        </p:nvSpPr>
        <p:spPr>
          <a:xfrm>
            <a:off x="533400" y="1905000"/>
            <a:ext cx="8229600" cy="3048000"/>
          </a:xfrm>
        </p:spPr>
        <p:txBody>
          <a:bodyPr/>
          <a:lstStyle/>
          <a:p>
            <a:pPr eaLnBrk="1" hangingPunct="1"/>
            <a:r>
              <a:rPr lang="en-US" altLang="en-PR" sz="2400" dirty="0" err="1"/>
              <a:t>Análisis</a:t>
            </a:r>
            <a:r>
              <a:rPr lang="en-US" altLang="en-PR" sz="2400" dirty="0"/>
              <a:t> </a:t>
            </a:r>
            <a:r>
              <a:rPr lang="en-US" altLang="en-PR" sz="2400" dirty="0" err="1"/>
              <a:t>químico</a:t>
            </a:r>
            <a:r>
              <a:rPr lang="en-US" altLang="en-PR" sz="2400" dirty="0"/>
              <a:t> </a:t>
            </a:r>
            <a:r>
              <a:rPr lang="en-US" altLang="en-PR" sz="2400" dirty="0" err="1"/>
              <a:t>clásico</a:t>
            </a:r>
            <a:r>
              <a:rPr lang="en-US" altLang="en-PR" sz="2400" dirty="0"/>
              <a:t> (</a:t>
            </a:r>
            <a:r>
              <a:rPr lang="en-US" altLang="en-PR" sz="2400" dirty="0" err="1"/>
              <a:t>gravimétrico</a:t>
            </a:r>
            <a:r>
              <a:rPr lang="en-US" altLang="en-PR" sz="2400" dirty="0"/>
              <a:t>, </a:t>
            </a:r>
            <a:r>
              <a:rPr lang="en-US" altLang="en-PR" sz="2400" dirty="0" err="1"/>
              <a:t>volumétrico</a:t>
            </a:r>
            <a:r>
              <a:rPr lang="en-US" altLang="en-PR" sz="2400" dirty="0"/>
              <a:t>)</a:t>
            </a:r>
          </a:p>
          <a:p>
            <a:pPr eaLnBrk="1" hangingPunct="1"/>
            <a:r>
              <a:rPr lang="en-US" altLang="en-PR" sz="2400" dirty="0" err="1"/>
              <a:t>Método</a:t>
            </a:r>
            <a:r>
              <a:rPr lang="en-US" altLang="en-PR" sz="2400" dirty="0"/>
              <a:t> instrumental</a:t>
            </a:r>
          </a:p>
          <a:p>
            <a:pPr lvl="1" eaLnBrk="1" hangingPunct="1"/>
            <a:r>
              <a:rPr lang="en-US" altLang="en-PR" sz="2000" dirty="0" err="1"/>
              <a:t>Absorbancia</a:t>
            </a:r>
            <a:r>
              <a:rPr lang="en-US" altLang="en-PR" sz="2000" dirty="0"/>
              <a:t>, </a:t>
            </a:r>
            <a:r>
              <a:rPr lang="en-US" altLang="en-PR" sz="2000" dirty="0" err="1"/>
              <a:t>fluorescencia</a:t>
            </a:r>
            <a:r>
              <a:rPr lang="en-US" altLang="en-PR" sz="2000" dirty="0"/>
              <a:t>, </a:t>
            </a:r>
            <a:r>
              <a:rPr lang="en-US" altLang="en-PR" sz="2000" dirty="0" err="1"/>
              <a:t>desplazamiento</a:t>
            </a:r>
            <a:r>
              <a:rPr lang="en-US" altLang="en-PR" sz="2000" dirty="0"/>
              <a:t> </a:t>
            </a:r>
            <a:r>
              <a:rPr lang="en-US" altLang="en-PR" sz="2000" dirty="0" err="1"/>
              <a:t>en</a:t>
            </a:r>
            <a:r>
              <a:rPr lang="en-US" altLang="en-PR" sz="2000" dirty="0"/>
              <a:t> NMR, </a:t>
            </a:r>
            <a:r>
              <a:rPr lang="en-US" altLang="en-PR" sz="2000" dirty="0" err="1"/>
              <a:t>etc</a:t>
            </a:r>
            <a:endParaRPr lang="en-US" altLang="en-PR" sz="2000" dirty="0"/>
          </a:p>
          <a:p>
            <a:pPr lvl="1" eaLnBrk="1" hangingPunct="1"/>
            <a:r>
              <a:rPr lang="en-US" altLang="en-PR" sz="2000" dirty="0" err="1"/>
              <a:t>Conductancia</a:t>
            </a:r>
            <a:endParaRPr lang="en-US" altLang="en-PR" sz="2000" dirty="0"/>
          </a:p>
          <a:p>
            <a:pPr lvl="1" eaLnBrk="1" hangingPunct="1"/>
            <a:r>
              <a:rPr lang="en-US" altLang="en-PR" sz="2000" dirty="0"/>
              <a:t>pH</a:t>
            </a:r>
          </a:p>
          <a:p>
            <a:pPr lvl="1" eaLnBrk="1" hangingPunct="1"/>
            <a:r>
              <a:rPr lang="en-US" altLang="en-PR" sz="2000" dirty="0" err="1"/>
              <a:t>Presión</a:t>
            </a:r>
            <a:endParaRPr lang="en-US" altLang="en-PR" sz="2000" dirty="0"/>
          </a:p>
          <a:p>
            <a:pPr lvl="1" eaLnBrk="1" hangingPunct="1"/>
            <a:r>
              <a:rPr lang="en-US" altLang="en-PR" sz="2000" dirty="0"/>
              <a:t>Angulo de </a:t>
            </a:r>
            <a:r>
              <a:rPr lang="en-US" altLang="en-PR" sz="2000" dirty="0" err="1"/>
              <a:t>rotación</a:t>
            </a:r>
            <a:endParaRPr lang="en-US" altLang="en-PR" sz="2000" dirty="0"/>
          </a:p>
          <a:p>
            <a:pPr lvl="1" eaLnBrk="1" hangingPunct="1"/>
            <a:r>
              <a:rPr lang="en-US" altLang="en-PR" sz="2000" dirty="0" err="1"/>
              <a:t>Cualquier</a:t>
            </a:r>
            <a:r>
              <a:rPr lang="en-US" altLang="en-PR" sz="2000" dirty="0"/>
              <a:t> </a:t>
            </a:r>
            <a:r>
              <a:rPr lang="en-US" altLang="en-PR" sz="2000" dirty="0" err="1"/>
              <a:t>señal</a:t>
            </a:r>
            <a:r>
              <a:rPr lang="en-US" altLang="en-PR" sz="2000" dirty="0"/>
              <a:t> </a:t>
            </a:r>
            <a:r>
              <a:rPr lang="en-US" altLang="en-PR" sz="2000" dirty="0" err="1"/>
              <a:t>proporcional</a:t>
            </a:r>
            <a:r>
              <a:rPr lang="en-US" altLang="en-PR" sz="2000" dirty="0"/>
              <a:t> a </a:t>
            </a:r>
            <a:r>
              <a:rPr lang="en-US" altLang="en-PR" sz="2000" dirty="0" err="1"/>
              <a:t>concentración</a:t>
            </a:r>
            <a:r>
              <a:rPr lang="en-US" altLang="en-PR" sz="2000" dirty="0"/>
              <a:t>!!!</a:t>
            </a:r>
          </a:p>
        </p:txBody>
      </p:sp>
      <p:sp>
        <p:nvSpPr>
          <p:cNvPr id="5" name="Slide Number Placeholder 3">
            <a:extLst>
              <a:ext uri="{FF2B5EF4-FFF2-40B4-BE49-F238E27FC236}">
                <a16:creationId xmlns:a16="http://schemas.microsoft.com/office/drawing/2014/main" id="{38113F11-102E-E5C7-2847-99915B0C977E}"/>
              </a:ext>
            </a:extLst>
          </p:cNvPr>
          <p:cNvSpPr>
            <a:spLocks noGrp="1"/>
          </p:cNvSpPr>
          <p:nvPr>
            <p:ph type="sldNum" sz="quarter" idx="12"/>
          </p:nvPr>
        </p:nvSpPr>
        <p:spPr/>
        <p:txBody>
          <a:bodyPr/>
          <a:lstStyle/>
          <a:p>
            <a:pPr>
              <a:defRPr/>
            </a:pPr>
            <a:r>
              <a:rPr lang="en-US" altLang="en-PR"/>
              <a:t>SLIDE </a:t>
            </a:r>
            <a:fld id="{CA2DBC39-D429-43DB-9244-852EBA6C7751}" type="slidenum">
              <a:rPr lang="en-US" altLang="en-PR"/>
              <a:pPr>
                <a:defRPr/>
              </a:pPr>
              <a:t>14</a:t>
            </a:fld>
            <a:endParaRPr lang="en-US" altLang="en-PR"/>
          </a:p>
        </p:txBody>
      </p:sp>
      <p:sp>
        <p:nvSpPr>
          <p:cNvPr id="17414" name="Text Box 6">
            <a:extLst>
              <a:ext uri="{FF2B5EF4-FFF2-40B4-BE49-F238E27FC236}">
                <a16:creationId xmlns:a16="http://schemas.microsoft.com/office/drawing/2014/main" id="{2CB7AD64-F19A-FBA3-CBC6-1014DD8B3981}"/>
              </a:ext>
            </a:extLst>
          </p:cNvPr>
          <p:cNvSpPr txBox="1">
            <a:spLocks noChangeArrowheads="1"/>
          </p:cNvSpPr>
          <p:nvPr/>
        </p:nvSpPr>
        <p:spPr bwMode="auto">
          <a:xfrm>
            <a:off x="365125" y="1306513"/>
            <a:ext cx="6361113" cy="400050"/>
          </a:xfrm>
          <a:prstGeom prst="rect">
            <a:avLst/>
          </a:prstGeom>
          <a:noFill/>
          <a:ln>
            <a:noFill/>
          </a:ln>
          <a:effectLst/>
        </p:spPr>
        <p:txBody>
          <a:bodyPr wrap="none">
            <a:spAutoFit/>
          </a:bodyPr>
          <a:lstStyle/>
          <a:p>
            <a:pPr eaLnBrk="1" fontAlgn="auto" hangingPunct="1">
              <a:spcBef>
                <a:spcPts val="0"/>
              </a:spcBef>
              <a:spcAft>
                <a:spcPts val="0"/>
              </a:spcAft>
              <a:defRPr/>
            </a:pPr>
            <a:r>
              <a:rPr lang="en-US" altLang="en-PR" sz="2000" dirty="0">
                <a:effectLst>
                  <a:outerShdw blurRad="38100" dist="38100" dir="2700000" algn="tl">
                    <a:srgbClr val="000000"/>
                  </a:outerShdw>
                </a:effectLst>
                <a:latin typeface="+mn-lt"/>
              </a:rPr>
              <a:t>¿</a:t>
            </a:r>
            <a:r>
              <a:rPr lang="en-US" altLang="en-PR" sz="2000" dirty="0" err="1">
                <a:effectLst>
                  <a:outerShdw blurRad="38100" dist="38100" dir="2700000" algn="tl">
                    <a:srgbClr val="000000"/>
                  </a:outerShdw>
                </a:effectLst>
                <a:latin typeface="+mn-lt"/>
              </a:rPr>
              <a:t>Cómo</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determinar</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concentración</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como</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función</a:t>
            </a:r>
            <a:r>
              <a:rPr lang="en-US" altLang="en-PR" sz="2000" dirty="0">
                <a:effectLst>
                  <a:outerShdw blurRad="38100" dist="38100" dir="2700000" algn="tl">
                    <a:srgbClr val="000000"/>
                  </a:outerShdw>
                </a:effectLst>
                <a:latin typeface="+mn-lt"/>
              </a:rPr>
              <a:t> de </a:t>
            </a:r>
            <a:r>
              <a:rPr lang="en-US" altLang="en-PR" sz="2000" dirty="0" err="1">
                <a:effectLst>
                  <a:outerShdw blurRad="38100" dist="38100" dir="2700000" algn="tl">
                    <a:srgbClr val="000000"/>
                  </a:outerShdw>
                </a:effectLst>
                <a:latin typeface="+mn-lt"/>
              </a:rPr>
              <a:t>tiempo</a:t>
            </a:r>
            <a:r>
              <a:rPr lang="en-US" altLang="en-PR" sz="2000" dirty="0">
                <a:effectLst>
                  <a:outerShdw blurRad="38100" dist="38100" dir="2700000" algn="tl">
                    <a:srgbClr val="000000"/>
                  </a:outerShdw>
                </a:effectLst>
                <a:latin typeface="+mn-lt"/>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D13508CA-EBE3-E42A-9046-86222CFCE08B}"/>
              </a:ext>
            </a:extLst>
          </p:cNvPr>
          <p:cNvSpPr>
            <a:spLocks noGrp="1" noChangeArrowheads="1"/>
          </p:cNvSpPr>
          <p:nvPr>
            <p:ph type="title"/>
          </p:nvPr>
        </p:nvSpPr>
        <p:spPr>
          <a:xfrm>
            <a:off x="457200" y="685800"/>
            <a:ext cx="8229600" cy="587375"/>
          </a:xfrm>
        </p:spPr>
        <p:txBody>
          <a:bodyPr/>
          <a:lstStyle/>
          <a:p>
            <a:pPr eaLnBrk="1" hangingPunct="1"/>
            <a:r>
              <a:rPr lang="en-US" altLang="en-PR" sz="2800">
                <a:solidFill>
                  <a:srgbClr val="0000FF"/>
                </a:solidFill>
              </a:rPr>
              <a:t>Métodos para determinar ordenes</a:t>
            </a:r>
          </a:p>
        </p:txBody>
      </p:sp>
      <p:sp>
        <p:nvSpPr>
          <p:cNvPr id="31747" name="Rectangle 3">
            <a:extLst>
              <a:ext uri="{FF2B5EF4-FFF2-40B4-BE49-F238E27FC236}">
                <a16:creationId xmlns:a16="http://schemas.microsoft.com/office/drawing/2014/main" id="{058EA837-055E-21AF-9F0C-E98BF2EF04FC}"/>
              </a:ext>
            </a:extLst>
          </p:cNvPr>
          <p:cNvSpPr>
            <a:spLocks noGrp="1" noChangeArrowheads="1"/>
          </p:cNvSpPr>
          <p:nvPr>
            <p:ph type="body" sz="half" idx="1"/>
          </p:nvPr>
        </p:nvSpPr>
        <p:spPr>
          <a:xfrm>
            <a:off x="457200" y="1597025"/>
            <a:ext cx="2636838" cy="2974975"/>
          </a:xfrm>
        </p:spPr>
        <p:txBody>
          <a:bodyPr rtlCol="0">
            <a:normAutofit/>
          </a:bodyPr>
          <a:lstStyle/>
          <a:p>
            <a:pPr eaLnBrk="1" fontAlgn="auto" hangingPunct="1">
              <a:spcAft>
                <a:spcPts val="0"/>
              </a:spcAft>
              <a:defRPr/>
            </a:pPr>
            <a:r>
              <a:rPr lang="en-US" altLang="en-PR" sz="2000" dirty="0" err="1">
                <a:effectLst>
                  <a:outerShdw blurRad="38100" dist="38100" dir="2700000" algn="tl">
                    <a:srgbClr val="000000"/>
                  </a:outerShdw>
                </a:effectLst>
              </a:rPr>
              <a:t>Método</a:t>
            </a:r>
            <a:r>
              <a:rPr lang="en-US" altLang="en-PR" sz="2000" dirty="0">
                <a:effectLst>
                  <a:outerShdw blurRad="38100" dist="38100" dir="2700000" algn="tl">
                    <a:srgbClr val="000000"/>
                  </a:outerShdw>
                </a:effectLst>
              </a:rPr>
              <a:t> de </a:t>
            </a:r>
            <a:r>
              <a:rPr lang="en-US" altLang="en-PR" sz="2000" dirty="0" err="1">
                <a:effectLst>
                  <a:outerShdw blurRad="38100" dist="38100" dir="2700000" algn="tl">
                    <a:srgbClr val="000000"/>
                  </a:outerShdw>
                </a:effectLst>
              </a:rPr>
              <a:t>Van’t</a:t>
            </a:r>
            <a:r>
              <a:rPr lang="en-US" altLang="en-PR" sz="2000" dirty="0">
                <a:effectLst>
                  <a:outerShdw blurRad="38100" dist="38100" dir="2700000" algn="tl">
                    <a:srgbClr val="000000"/>
                  </a:outerShdw>
                </a:effectLst>
              </a:rPr>
              <a:t> Hoff (</a:t>
            </a:r>
            <a:r>
              <a:rPr lang="en-US" altLang="en-PR" sz="2000" dirty="0" err="1">
                <a:effectLst>
                  <a:outerShdw blurRad="38100" dist="38100" dir="2700000" algn="tl">
                    <a:srgbClr val="000000"/>
                  </a:outerShdw>
                </a:effectLst>
              </a:rPr>
              <a:t>rapidez</a:t>
            </a:r>
            <a:r>
              <a:rPr lang="en-US" altLang="en-PR" sz="2000" dirty="0">
                <a:effectLst>
                  <a:outerShdw blurRad="38100" dist="38100" dir="2700000" algn="tl">
                    <a:srgbClr val="000000"/>
                  </a:outerShdw>
                </a:effectLst>
              </a:rPr>
              <a:t> </a:t>
            </a:r>
            <a:r>
              <a:rPr lang="en-US" altLang="en-PR" sz="2000" dirty="0" err="1">
                <a:effectLst>
                  <a:outerShdw blurRad="38100" dist="38100" dir="2700000" algn="tl">
                    <a:srgbClr val="000000"/>
                  </a:outerShdw>
                </a:effectLst>
              </a:rPr>
              <a:t>inicial</a:t>
            </a:r>
            <a:r>
              <a:rPr lang="en-US" altLang="en-PR" sz="2000" dirty="0">
                <a:effectLst>
                  <a:outerShdw blurRad="38100" dist="38100" dir="2700000" algn="tl">
                    <a:srgbClr val="000000"/>
                  </a:outerShdw>
                </a:effectLst>
              </a:rPr>
              <a:t>)</a:t>
            </a:r>
          </a:p>
          <a:p>
            <a:pPr eaLnBrk="1" fontAlgn="auto" hangingPunct="1">
              <a:spcAft>
                <a:spcPts val="0"/>
              </a:spcAft>
              <a:defRPr/>
            </a:pPr>
            <a:endParaRPr lang="en-US" altLang="en-PR" sz="2000" dirty="0">
              <a:effectLst>
                <a:outerShdw blurRad="38100" dist="38100" dir="2700000" algn="tl">
                  <a:srgbClr val="000000"/>
                </a:outerShdw>
              </a:effectLst>
            </a:endParaRPr>
          </a:p>
          <a:p>
            <a:pPr marL="0" indent="0" eaLnBrk="1" fontAlgn="auto" hangingPunct="1">
              <a:spcAft>
                <a:spcPts val="0"/>
              </a:spcAft>
              <a:buFont typeface="Arial" panose="020B0604020202020204" pitchFamily="34" charset="0"/>
              <a:buNone/>
              <a:defRPr/>
            </a:pPr>
            <a:endParaRPr lang="en-US" altLang="en-PR" sz="2000" dirty="0">
              <a:effectLst>
                <a:outerShdw blurRad="38100" dist="38100" dir="2700000" algn="tl">
                  <a:srgbClr val="000000"/>
                </a:outerShdw>
              </a:effectLst>
            </a:endParaRPr>
          </a:p>
          <a:p>
            <a:pPr marL="0" indent="0" eaLnBrk="1" fontAlgn="auto" hangingPunct="1">
              <a:spcAft>
                <a:spcPts val="0"/>
              </a:spcAft>
              <a:buFont typeface="Arial" panose="020B0604020202020204" pitchFamily="34" charset="0"/>
              <a:buNone/>
              <a:defRPr/>
            </a:pPr>
            <a:endParaRPr lang="en-US" altLang="en-PR" sz="2000" dirty="0">
              <a:effectLst>
                <a:outerShdw blurRad="38100" dist="38100" dir="2700000" algn="tl">
                  <a:srgbClr val="000000"/>
                </a:outerShdw>
              </a:effectLst>
            </a:endParaRPr>
          </a:p>
          <a:p>
            <a:pPr marL="0" indent="0" eaLnBrk="1" fontAlgn="auto" hangingPunct="1">
              <a:spcAft>
                <a:spcPts val="0"/>
              </a:spcAft>
              <a:buFont typeface="Arial" panose="020B0604020202020204" pitchFamily="34" charset="0"/>
              <a:buNone/>
              <a:defRPr/>
            </a:pPr>
            <a:endParaRPr lang="en-US" altLang="en-PR" sz="2000" dirty="0">
              <a:effectLst>
                <a:outerShdw blurRad="38100" dist="38100" dir="2700000" algn="tl">
                  <a:srgbClr val="000000"/>
                </a:outerShdw>
              </a:effectLst>
            </a:endParaRPr>
          </a:p>
          <a:p>
            <a:pPr eaLnBrk="1" fontAlgn="auto" hangingPunct="1">
              <a:spcAft>
                <a:spcPts val="0"/>
              </a:spcAft>
              <a:defRPr/>
            </a:pPr>
            <a:r>
              <a:rPr lang="en-US" altLang="en-PR" sz="2000" dirty="0" err="1">
                <a:effectLst>
                  <a:outerShdw blurRad="38100" dist="38100" dir="2700000" algn="tl">
                    <a:srgbClr val="000000"/>
                  </a:outerShdw>
                </a:effectLst>
              </a:rPr>
              <a:t>Método</a:t>
            </a:r>
            <a:r>
              <a:rPr lang="en-US" altLang="en-PR" sz="2000" dirty="0">
                <a:effectLst>
                  <a:outerShdw blurRad="38100" dist="38100" dir="2700000" algn="tl">
                    <a:srgbClr val="000000"/>
                  </a:outerShdw>
                </a:effectLst>
              </a:rPr>
              <a:t> </a:t>
            </a:r>
            <a:r>
              <a:rPr lang="en-US" altLang="en-PR" sz="2000" dirty="0" err="1">
                <a:effectLst>
                  <a:outerShdw blurRad="38100" dist="38100" dir="2700000" algn="tl">
                    <a:srgbClr val="000000"/>
                  </a:outerShdw>
                </a:effectLst>
              </a:rPr>
              <a:t>aislación</a:t>
            </a:r>
            <a:r>
              <a:rPr lang="en-US" altLang="en-PR" sz="2000" dirty="0">
                <a:effectLst>
                  <a:outerShdw blurRad="38100" dist="38100" dir="2700000" algn="tl">
                    <a:srgbClr val="000000"/>
                  </a:outerShdw>
                </a:effectLst>
              </a:rPr>
              <a:t> de Ostwald</a:t>
            </a:r>
          </a:p>
        </p:txBody>
      </p:sp>
      <p:graphicFrame>
        <p:nvGraphicFramePr>
          <p:cNvPr id="31748" name="Object 4">
            <a:extLst>
              <a:ext uri="{FF2B5EF4-FFF2-40B4-BE49-F238E27FC236}">
                <a16:creationId xmlns:a16="http://schemas.microsoft.com/office/drawing/2014/main" id="{5B489FAC-137E-B341-0040-448B717EFD23}"/>
              </a:ext>
            </a:extLst>
          </p:cNvPr>
          <p:cNvGraphicFramePr>
            <a:graphicFrameLocks noGrp="1" noChangeAspect="1"/>
          </p:cNvGraphicFramePr>
          <p:nvPr>
            <p:ph sz="quarter" idx="2"/>
          </p:nvPr>
        </p:nvGraphicFramePr>
        <p:xfrm>
          <a:off x="3657600" y="1627188"/>
          <a:ext cx="4953000" cy="673100"/>
        </p:xfrm>
        <a:graphic>
          <a:graphicData uri="http://schemas.openxmlformats.org/presentationml/2006/ole">
            <mc:AlternateContent xmlns:mc="http://schemas.openxmlformats.org/markup-compatibility/2006">
              <mc:Choice xmlns:v="urn:schemas-microsoft-com:vml" Requires="v">
                <p:oleObj name="Equation" r:id="rId2" imgW="2806700" imgH="381000" progId="Equation.DSMT4">
                  <p:embed/>
                </p:oleObj>
              </mc:Choice>
              <mc:Fallback>
                <p:oleObj name="Equation" r:id="rId2" imgW="2806700" imgH="381000" progId="Equation.DSMT4">
                  <p:embed/>
                  <p:pic>
                    <p:nvPicPr>
                      <p:cNvPr id="31748" name="Object 4">
                        <a:extLst>
                          <a:ext uri="{FF2B5EF4-FFF2-40B4-BE49-F238E27FC236}">
                            <a16:creationId xmlns:a16="http://schemas.microsoft.com/office/drawing/2014/main" id="{5B489FAC-137E-B341-0040-448B717EFD23}"/>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627188"/>
                        <a:ext cx="49530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750" name="Object 6">
            <a:extLst>
              <a:ext uri="{FF2B5EF4-FFF2-40B4-BE49-F238E27FC236}">
                <a16:creationId xmlns:a16="http://schemas.microsoft.com/office/drawing/2014/main" id="{4B393072-4BA3-76B6-8007-9583189523A4}"/>
              </a:ext>
            </a:extLst>
          </p:cNvPr>
          <p:cNvGraphicFramePr>
            <a:graphicFrameLocks noGrp="1" noChangeAspect="1"/>
          </p:cNvGraphicFramePr>
          <p:nvPr>
            <p:ph sz="quarter" idx="3"/>
          </p:nvPr>
        </p:nvGraphicFramePr>
        <p:xfrm>
          <a:off x="3584575" y="3587750"/>
          <a:ext cx="3273425" cy="796925"/>
        </p:xfrm>
        <a:graphic>
          <a:graphicData uri="http://schemas.openxmlformats.org/presentationml/2006/ole">
            <mc:AlternateContent xmlns:mc="http://schemas.openxmlformats.org/markup-compatibility/2006">
              <mc:Choice xmlns:v="urn:schemas-microsoft-com:vml" Requires="v">
                <p:oleObj name="Equation" r:id="rId4" imgW="1459866" imgH="355446" progId="Equation.DSMT4">
                  <p:embed/>
                </p:oleObj>
              </mc:Choice>
              <mc:Fallback>
                <p:oleObj name="Equation" r:id="rId4" imgW="1459866" imgH="355446" progId="Equation.DSMT4">
                  <p:embed/>
                  <p:pic>
                    <p:nvPicPr>
                      <p:cNvPr id="31750" name="Object 6">
                        <a:extLst>
                          <a:ext uri="{FF2B5EF4-FFF2-40B4-BE49-F238E27FC236}">
                            <a16:creationId xmlns:a16="http://schemas.microsoft.com/office/drawing/2014/main" id="{4B393072-4BA3-76B6-8007-9583189523A4}"/>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4575" y="3587750"/>
                        <a:ext cx="3273425"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Slide Number Placeholder 5">
            <a:extLst>
              <a:ext uri="{FF2B5EF4-FFF2-40B4-BE49-F238E27FC236}">
                <a16:creationId xmlns:a16="http://schemas.microsoft.com/office/drawing/2014/main" id="{B38BFA31-F87B-72ED-CA91-199F45EB87DA}"/>
              </a:ext>
            </a:extLst>
          </p:cNvPr>
          <p:cNvSpPr>
            <a:spLocks noGrp="1"/>
          </p:cNvSpPr>
          <p:nvPr>
            <p:ph type="sldNum" sz="quarter" idx="10"/>
          </p:nvPr>
        </p:nvSpPr>
        <p:spPr/>
        <p:txBody>
          <a:bodyPr/>
          <a:lstStyle/>
          <a:p>
            <a:pPr>
              <a:defRPr/>
            </a:pPr>
            <a:r>
              <a:rPr lang="en-US" altLang="en-PR"/>
              <a:t>SLIDE </a:t>
            </a:r>
            <a:fld id="{95F1855D-1ED1-4CCF-BAD5-34672B2E27DA}" type="slidenum">
              <a:rPr lang="en-US" altLang="en-PR"/>
              <a:pPr>
                <a:defRPr/>
              </a:pPr>
              <a:t>15</a:t>
            </a:fld>
            <a:endParaRPr lang="en-US" altLang="en-PR"/>
          </a:p>
        </p:txBody>
      </p:sp>
      <p:sp>
        <p:nvSpPr>
          <p:cNvPr id="31752" name="Text Box 8">
            <a:extLst>
              <a:ext uri="{FF2B5EF4-FFF2-40B4-BE49-F238E27FC236}">
                <a16:creationId xmlns:a16="http://schemas.microsoft.com/office/drawing/2014/main" id="{0204AF5D-B9FD-6931-9CDC-A0D43DE80940}"/>
              </a:ext>
            </a:extLst>
          </p:cNvPr>
          <p:cNvSpPr txBox="1">
            <a:spLocks noChangeArrowheads="1"/>
          </p:cNvSpPr>
          <p:nvPr/>
        </p:nvSpPr>
        <p:spPr bwMode="auto">
          <a:xfrm>
            <a:off x="3529013" y="4384675"/>
            <a:ext cx="51800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800"/>
              <a:t>Si la [A] es pequeña relativa a [B] y [C] se puede asumir que B y C no cambian con tiempo por lo que:</a:t>
            </a:r>
          </a:p>
        </p:txBody>
      </p:sp>
      <p:graphicFrame>
        <p:nvGraphicFramePr>
          <p:cNvPr id="31753" name="Object 9">
            <a:extLst>
              <a:ext uri="{FF2B5EF4-FFF2-40B4-BE49-F238E27FC236}">
                <a16:creationId xmlns:a16="http://schemas.microsoft.com/office/drawing/2014/main" id="{9B6CE96F-4AEA-E381-E2FD-A9C4A6141E81}"/>
              </a:ext>
            </a:extLst>
          </p:cNvPr>
          <p:cNvGraphicFramePr>
            <a:graphicFrameLocks noChangeAspect="1"/>
          </p:cNvGraphicFramePr>
          <p:nvPr/>
        </p:nvGraphicFramePr>
        <p:xfrm>
          <a:off x="3581400" y="5032375"/>
          <a:ext cx="4300538" cy="720725"/>
        </p:xfrm>
        <a:graphic>
          <a:graphicData uri="http://schemas.openxmlformats.org/presentationml/2006/ole">
            <mc:AlternateContent xmlns:mc="http://schemas.openxmlformats.org/markup-compatibility/2006">
              <mc:Choice xmlns:v="urn:schemas-microsoft-com:vml" Requires="v">
                <p:oleObj name="Equation" r:id="rId6" imgW="2120900" imgH="355600" progId="Equation.DSMT4">
                  <p:embed/>
                </p:oleObj>
              </mc:Choice>
              <mc:Fallback>
                <p:oleObj name="Equation" r:id="rId6" imgW="2120900" imgH="355600" progId="Equation.DSMT4">
                  <p:embed/>
                  <p:pic>
                    <p:nvPicPr>
                      <p:cNvPr id="31753" name="Object 9">
                        <a:extLst>
                          <a:ext uri="{FF2B5EF4-FFF2-40B4-BE49-F238E27FC236}">
                            <a16:creationId xmlns:a16="http://schemas.microsoft.com/office/drawing/2014/main" id="{9B6CE96F-4AEA-E381-E2FD-A9C4A6141E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5032375"/>
                        <a:ext cx="43005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9465" name="Group 16">
            <a:extLst>
              <a:ext uri="{FF2B5EF4-FFF2-40B4-BE49-F238E27FC236}">
                <a16:creationId xmlns:a16="http://schemas.microsoft.com/office/drawing/2014/main" id="{C128C863-FDBE-8C07-52E1-F8D85C8D3AE5}"/>
              </a:ext>
            </a:extLst>
          </p:cNvPr>
          <p:cNvGrpSpPr>
            <a:grpSpLocks/>
          </p:cNvGrpSpPr>
          <p:nvPr/>
        </p:nvGrpSpPr>
        <p:grpSpPr bwMode="auto">
          <a:xfrm>
            <a:off x="3932238" y="2333625"/>
            <a:ext cx="1892300" cy="1066800"/>
            <a:chOff x="3931671" y="2334006"/>
            <a:chExt cx="1892868" cy="1066800"/>
          </a:xfrm>
        </p:grpSpPr>
        <p:grpSp>
          <p:nvGrpSpPr>
            <p:cNvPr id="19467" name="Group 22">
              <a:extLst>
                <a:ext uri="{FF2B5EF4-FFF2-40B4-BE49-F238E27FC236}">
                  <a16:creationId xmlns:a16="http://schemas.microsoft.com/office/drawing/2014/main" id="{B5361F72-164E-00A2-1322-DE8F89912B36}"/>
                </a:ext>
              </a:extLst>
            </p:cNvPr>
            <p:cNvGrpSpPr>
              <a:grpSpLocks/>
            </p:cNvGrpSpPr>
            <p:nvPr/>
          </p:nvGrpSpPr>
          <p:grpSpPr bwMode="auto">
            <a:xfrm>
              <a:off x="3931671" y="2334006"/>
              <a:ext cx="1892868" cy="1066800"/>
              <a:chOff x="3159" y="1488"/>
              <a:chExt cx="2025" cy="1824"/>
            </a:xfrm>
          </p:grpSpPr>
          <p:sp>
            <p:nvSpPr>
              <p:cNvPr id="19470" name="Line 14">
                <a:extLst>
                  <a:ext uri="{FF2B5EF4-FFF2-40B4-BE49-F238E27FC236}">
                    <a16:creationId xmlns:a16="http://schemas.microsoft.com/office/drawing/2014/main" id="{ABC4BFFF-392E-CCDF-0C25-44A9C7149D30}"/>
                  </a:ext>
                </a:extLst>
              </p:cNvPr>
              <p:cNvSpPr>
                <a:spLocks noChangeShapeType="1"/>
              </p:cNvSpPr>
              <p:nvPr/>
            </p:nvSpPr>
            <p:spPr bwMode="auto">
              <a:xfrm flipV="1">
                <a:off x="3408" y="1488"/>
                <a:ext cx="0" cy="1824"/>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9471" name="Line 15">
                <a:extLst>
                  <a:ext uri="{FF2B5EF4-FFF2-40B4-BE49-F238E27FC236}">
                    <a16:creationId xmlns:a16="http://schemas.microsoft.com/office/drawing/2014/main" id="{B0F85B4F-B3DC-3E27-075D-F47F4AD245DA}"/>
                  </a:ext>
                </a:extLst>
              </p:cNvPr>
              <p:cNvSpPr>
                <a:spLocks noChangeShapeType="1"/>
              </p:cNvSpPr>
              <p:nvPr/>
            </p:nvSpPr>
            <p:spPr bwMode="auto">
              <a:xfrm>
                <a:off x="3408" y="3312"/>
                <a:ext cx="1776" cy="0"/>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9472" name="Text Box 17">
                <a:extLst>
                  <a:ext uri="{FF2B5EF4-FFF2-40B4-BE49-F238E27FC236}">
                    <a16:creationId xmlns:a16="http://schemas.microsoft.com/office/drawing/2014/main" id="{82A191D8-0841-5FD6-E44A-F1B9E306D58A}"/>
                  </a:ext>
                </a:extLst>
              </p:cNvPr>
              <p:cNvSpPr txBox="1">
                <a:spLocks noChangeArrowheads="1"/>
              </p:cNvSpPr>
              <p:nvPr/>
            </p:nvSpPr>
            <p:spPr bwMode="auto">
              <a:xfrm rot="-5400000">
                <a:off x="3038" y="2489"/>
                <a:ext cx="340"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PR" sz="1000"/>
                  <a:t>[A]</a:t>
                </a:r>
              </a:p>
            </p:txBody>
          </p:sp>
        </p:grpSp>
        <p:sp>
          <p:nvSpPr>
            <p:cNvPr id="4" name="Freeform: Shape 3">
              <a:extLst>
                <a:ext uri="{FF2B5EF4-FFF2-40B4-BE49-F238E27FC236}">
                  <a16:creationId xmlns:a16="http://schemas.microsoft.com/office/drawing/2014/main" id="{3C464680-F7DA-40A8-6BB3-59BC99C85C2D}"/>
                </a:ext>
              </a:extLst>
            </p:cNvPr>
            <p:cNvSpPr/>
            <p:nvPr/>
          </p:nvSpPr>
          <p:spPr>
            <a:xfrm>
              <a:off x="4165103" y="2600706"/>
              <a:ext cx="1519694" cy="533400"/>
            </a:xfrm>
            <a:custGeom>
              <a:avLst/>
              <a:gdLst>
                <a:gd name="connsiteX0" fmla="*/ 0 w 1520982"/>
                <a:gd name="connsiteY0" fmla="*/ 0 h 534155"/>
                <a:gd name="connsiteX1" fmla="*/ 715223 w 1520982"/>
                <a:gd name="connsiteY1" fmla="*/ 416460 h 534155"/>
                <a:gd name="connsiteX2" fmla="*/ 1520982 w 1520982"/>
                <a:gd name="connsiteY2" fmla="*/ 534155 h 534155"/>
              </a:gdLst>
              <a:ahLst/>
              <a:cxnLst>
                <a:cxn ang="0">
                  <a:pos x="connsiteX0" y="connsiteY0"/>
                </a:cxn>
                <a:cxn ang="0">
                  <a:pos x="connsiteX1" y="connsiteY1"/>
                </a:cxn>
                <a:cxn ang="0">
                  <a:pos x="connsiteX2" y="connsiteY2"/>
                </a:cxn>
              </a:cxnLst>
              <a:rect l="l" t="t" r="r" b="b"/>
              <a:pathLst>
                <a:path w="1520982" h="534155">
                  <a:moveTo>
                    <a:pt x="0" y="0"/>
                  </a:moveTo>
                  <a:cubicBezTo>
                    <a:pt x="230863" y="163717"/>
                    <a:pt x="461726" y="327434"/>
                    <a:pt x="715223" y="416460"/>
                  </a:cubicBezTo>
                  <a:cubicBezTo>
                    <a:pt x="968720" y="505486"/>
                    <a:pt x="1244851" y="519820"/>
                    <a:pt x="1520982" y="534155"/>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PR"/>
            </a:p>
          </p:txBody>
        </p:sp>
        <p:cxnSp>
          <p:nvCxnSpPr>
            <p:cNvPr id="6" name="Straight Connector 5">
              <a:extLst>
                <a:ext uri="{FF2B5EF4-FFF2-40B4-BE49-F238E27FC236}">
                  <a16:creationId xmlns:a16="http://schemas.microsoft.com/office/drawing/2014/main" id="{ACA50379-43BC-9617-CC53-5CD64BA3F30D}"/>
                </a:ext>
              </a:extLst>
            </p:cNvPr>
            <p:cNvCxnSpPr>
              <a:cxnSpLocks/>
            </p:cNvCxnSpPr>
            <p:nvPr/>
          </p:nvCxnSpPr>
          <p:spPr>
            <a:xfrm>
              <a:off x="4146047" y="2575306"/>
              <a:ext cx="975018" cy="695325"/>
            </a:xfrm>
            <a:prstGeom prst="line">
              <a:avLst/>
            </a:prstGeom>
            <a:ln w="25400">
              <a:solidFill>
                <a:srgbClr val="00B050"/>
              </a:solidFill>
              <a:prstDash val="sysDot"/>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C5C3F2FE-B455-53DB-15F3-5CA5E35273DA}"/>
              </a:ext>
            </a:extLst>
          </p:cNvPr>
          <p:cNvCxnSpPr/>
          <p:nvPr/>
        </p:nvCxnSpPr>
        <p:spPr>
          <a:xfrm>
            <a:off x="481013" y="3581400"/>
            <a:ext cx="8305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additive="base">
                                        <p:cTn id="7" dur="500" fill="hold"/>
                                        <p:tgtEl>
                                          <p:spTgt spid="31748"/>
                                        </p:tgtEl>
                                        <p:attrNameLst>
                                          <p:attrName>ppt_x</p:attrName>
                                        </p:attrNameLst>
                                      </p:cBhvr>
                                      <p:tavLst>
                                        <p:tav tm="0">
                                          <p:val>
                                            <p:strVal val="1+#ppt_w/2"/>
                                          </p:val>
                                        </p:tav>
                                        <p:tav tm="100000">
                                          <p:val>
                                            <p:strVal val="#ppt_x"/>
                                          </p:val>
                                        </p:tav>
                                      </p:tavLst>
                                    </p:anim>
                                    <p:anim calcmode="lin" valueType="num">
                                      <p:cBhvr additive="base">
                                        <p:cTn id="8" dur="500" fill="hold"/>
                                        <p:tgtEl>
                                          <p:spTgt spid="3174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1750"/>
                                        </p:tgtEl>
                                        <p:attrNameLst>
                                          <p:attrName>style.visibility</p:attrName>
                                        </p:attrNameLst>
                                      </p:cBhvr>
                                      <p:to>
                                        <p:strVal val="visible"/>
                                      </p:to>
                                    </p:set>
                                    <p:anim calcmode="lin" valueType="num">
                                      <p:cBhvr additive="base">
                                        <p:cTn id="13" dur="500" fill="hold"/>
                                        <p:tgtEl>
                                          <p:spTgt spid="31750"/>
                                        </p:tgtEl>
                                        <p:attrNameLst>
                                          <p:attrName>ppt_x</p:attrName>
                                        </p:attrNameLst>
                                      </p:cBhvr>
                                      <p:tavLst>
                                        <p:tav tm="0">
                                          <p:val>
                                            <p:strVal val="1+#ppt_w/2"/>
                                          </p:val>
                                        </p:tav>
                                        <p:tav tm="100000">
                                          <p:val>
                                            <p:strVal val="#ppt_x"/>
                                          </p:val>
                                        </p:tav>
                                      </p:tavLst>
                                    </p:anim>
                                    <p:anim calcmode="lin" valueType="num">
                                      <p:cBhvr additive="base">
                                        <p:cTn id="14" dur="500" fill="hold"/>
                                        <p:tgtEl>
                                          <p:spTgt spid="3175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1752"/>
                                        </p:tgtEl>
                                        <p:attrNameLst>
                                          <p:attrName>style.visibility</p:attrName>
                                        </p:attrNameLst>
                                      </p:cBhvr>
                                      <p:to>
                                        <p:strVal val="visible"/>
                                      </p:to>
                                    </p:set>
                                    <p:anim calcmode="lin" valueType="num">
                                      <p:cBhvr additive="base">
                                        <p:cTn id="19" dur="500" fill="hold"/>
                                        <p:tgtEl>
                                          <p:spTgt spid="31752"/>
                                        </p:tgtEl>
                                        <p:attrNameLst>
                                          <p:attrName>ppt_x</p:attrName>
                                        </p:attrNameLst>
                                      </p:cBhvr>
                                      <p:tavLst>
                                        <p:tav tm="0">
                                          <p:val>
                                            <p:strVal val="1+#ppt_w/2"/>
                                          </p:val>
                                        </p:tav>
                                        <p:tav tm="100000">
                                          <p:val>
                                            <p:strVal val="#ppt_x"/>
                                          </p:val>
                                        </p:tav>
                                      </p:tavLst>
                                    </p:anim>
                                    <p:anim calcmode="lin" valueType="num">
                                      <p:cBhvr additive="base">
                                        <p:cTn id="20" dur="500" fill="hold"/>
                                        <p:tgtEl>
                                          <p:spTgt spid="3175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31753"/>
                                        </p:tgtEl>
                                        <p:attrNameLst>
                                          <p:attrName>style.visibility</p:attrName>
                                        </p:attrNameLst>
                                      </p:cBhvr>
                                      <p:to>
                                        <p:strVal val="visible"/>
                                      </p:to>
                                    </p:set>
                                    <p:anim calcmode="lin" valueType="num">
                                      <p:cBhvr additive="base">
                                        <p:cTn id="25" dur="500" fill="hold"/>
                                        <p:tgtEl>
                                          <p:spTgt spid="31753"/>
                                        </p:tgtEl>
                                        <p:attrNameLst>
                                          <p:attrName>ppt_x</p:attrName>
                                        </p:attrNameLst>
                                      </p:cBhvr>
                                      <p:tavLst>
                                        <p:tav tm="0">
                                          <p:val>
                                            <p:strVal val="1+#ppt_w/2"/>
                                          </p:val>
                                        </p:tav>
                                        <p:tav tm="100000">
                                          <p:val>
                                            <p:strVal val="#ppt_x"/>
                                          </p:val>
                                        </p:tav>
                                      </p:tavLst>
                                    </p:anim>
                                    <p:anim calcmode="lin" valueType="num">
                                      <p:cBhvr additive="base">
                                        <p:cTn id="26" dur="500" fill="hold"/>
                                        <p:tgtEl>
                                          <p:spTgt spid="317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0B21D66D-74EC-87EC-A895-0F20CE45743A}"/>
              </a:ext>
            </a:extLst>
          </p:cNvPr>
          <p:cNvSpPr>
            <a:spLocks noGrp="1" noChangeArrowheads="1"/>
          </p:cNvSpPr>
          <p:nvPr>
            <p:ph type="title"/>
          </p:nvPr>
        </p:nvSpPr>
        <p:spPr>
          <a:xfrm>
            <a:off x="328613" y="501650"/>
            <a:ext cx="8229600" cy="422275"/>
          </a:xfrm>
        </p:spPr>
        <p:txBody>
          <a:bodyPr/>
          <a:lstStyle/>
          <a:p>
            <a:pPr eaLnBrk="1" hangingPunct="1"/>
            <a:r>
              <a:rPr lang="en-US" altLang="en-PR" sz="2800">
                <a:solidFill>
                  <a:srgbClr val="0000FF"/>
                </a:solidFill>
              </a:rPr>
              <a:t>Métodos Experimentales para determinar el orden:</a:t>
            </a:r>
          </a:p>
        </p:txBody>
      </p:sp>
      <p:sp>
        <p:nvSpPr>
          <p:cNvPr id="5" name="Slide Number Placeholder 3">
            <a:extLst>
              <a:ext uri="{FF2B5EF4-FFF2-40B4-BE49-F238E27FC236}">
                <a16:creationId xmlns:a16="http://schemas.microsoft.com/office/drawing/2014/main" id="{38113F11-102E-E5C7-2847-99915B0C977E}"/>
              </a:ext>
            </a:extLst>
          </p:cNvPr>
          <p:cNvSpPr>
            <a:spLocks noGrp="1"/>
          </p:cNvSpPr>
          <p:nvPr>
            <p:ph type="sldNum" sz="quarter" idx="12"/>
          </p:nvPr>
        </p:nvSpPr>
        <p:spPr/>
        <p:txBody>
          <a:bodyPr/>
          <a:lstStyle/>
          <a:p>
            <a:pPr>
              <a:defRPr/>
            </a:pPr>
            <a:r>
              <a:rPr lang="en-US" altLang="en-PR"/>
              <a:t>SLIDE </a:t>
            </a:r>
            <a:fld id="{CA2DBC39-D429-43DB-9244-852EBA6C7751}" type="slidenum">
              <a:rPr lang="en-US" altLang="en-PR"/>
              <a:pPr>
                <a:defRPr/>
              </a:pPr>
              <a:t>16</a:t>
            </a:fld>
            <a:endParaRPr lang="en-US" altLang="en-PR"/>
          </a:p>
        </p:txBody>
      </p:sp>
      <p:sp>
        <p:nvSpPr>
          <p:cNvPr id="17414" name="Text Box 6">
            <a:extLst>
              <a:ext uri="{FF2B5EF4-FFF2-40B4-BE49-F238E27FC236}">
                <a16:creationId xmlns:a16="http://schemas.microsoft.com/office/drawing/2014/main" id="{2CB7AD64-F19A-FBA3-CBC6-1014DD8B3981}"/>
              </a:ext>
            </a:extLst>
          </p:cNvPr>
          <p:cNvSpPr txBox="1">
            <a:spLocks noChangeArrowheads="1"/>
          </p:cNvSpPr>
          <p:nvPr/>
        </p:nvSpPr>
        <p:spPr bwMode="auto">
          <a:xfrm>
            <a:off x="381000" y="1097761"/>
            <a:ext cx="5823261" cy="400110"/>
          </a:xfrm>
          <a:prstGeom prst="rect">
            <a:avLst/>
          </a:prstGeom>
          <a:noFill/>
          <a:ln>
            <a:noFill/>
          </a:ln>
          <a:effectLst/>
        </p:spPr>
        <p:txBody>
          <a:bodyPr wrap="none">
            <a:spAutoFit/>
          </a:bodyPr>
          <a:lstStyle/>
          <a:p>
            <a:pPr eaLnBrk="1" fontAlgn="auto" hangingPunct="1">
              <a:spcBef>
                <a:spcPts val="0"/>
              </a:spcBef>
              <a:spcAft>
                <a:spcPts val="0"/>
              </a:spcAft>
              <a:defRPr/>
            </a:pPr>
            <a:r>
              <a:rPr lang="en-US" altLang="en-PR" sz="2000" dirty="0">
                <a:effectLst>
                  <a:outerShdw blurRad="38100" dist="38100" dir="2700000" algn="tl">
                    <a:srgbClr val="000000"/>
                  </a:outerShdw>
                </a:effectLst>
                <a:latin typeface="+mn-lt"/>
              </a:rPr>
              <a:t>¿</a:t>
            </a:r>
            <a:r>
              <a:rPr lang="en-US" altLang="en-PR" sz="2000" dirty="0" err="1">
                <a:effectLst>
                  <a:outerShdw blurRad="38100" dist="38100" dir="2700000" algn="tl">
                    <a:srgbClr val="000000"/>
                  </a:outerShdw>
                </a:effectLst>
                <a:latin typeface="+mn-lt"/>
              </a:rPr>
              <a:t>Cómo</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determinar</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el</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orden</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mediante</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análisis</a:t>
            </a:r>
            <a:r>
              <a:rPr lang="en-US" altLang="en-PR" sz="2000" dirty="0">
                <a:effectLst>
                  <a:outerShdw blurRad="38100" dist="38100" dir="2700000" algn="tl">
                    <a:srgbClr val="000000"/>
                  </a:outerShdw>
                </a:effectLst>
                <a:latin typeface="+mn-lt"/>
              </a:rPr>
              <a:t> </a:t>
            </a:r>
            <a:r>
              <a:rPr lang="en-US" altLang="en-PR" sz="2000" dirty="0" err="1">
                <a:effectLst>
                  <a:outerShdw blurRad="38100" dist="38100" dir="2700000" algn="tl">
                    <a:srgbClr val="000000"/>
                  </a:outerShdw>
                </a:effectLst>
                <a:latin typeface="+mn-lt"/>
              </a:rPr>
              <a:t>gráfico</a:t>
            </a:r>
            <a:r>
              <a:rPr lang="en-US" altLang="en-PR" sz="2000" dirty="0">
                <a:effectLst>
                  <a:outerShdw blurRad="38100" dist="38100" dir="2700000" algn="tl">
                    <a:srgbClr val="000000"/>
                  </a:outerShdw>
                </a:effectLst>
                <a:latin typeface="+mn-lt"/>
              </a:rPr>
              <a:t>?</a:t>
            </a:r>
          </a:p>
        </p:txBody>
      </p:sp>
      <p:graphicFrame>
        <p:nvGraphicFramePr>
          <p:cNvPr id="3" name="Chart 2">
            <a:extLst>
              <a:ext uri="{FF2B5EF4-FFF2-40B4-BE49-F238E27FC236}">
                <a16:creationId xmlns:a16="http://schemas.microsoft.com/office/drawing/2014/main" id="{3EAEB732-C942-4635-85F1-D912330B6E29}"/>
              </a:ext>
            </a:extLst>
          </p:cNvPr>
          <p:cNvGraphicFramePr>
            <a:graphicFrameLocks/>
          </p:cNvGraphicFramePr>
          <p:nvPr>
            <p:extLst>
              <p:ext uri="{D42A27DB-BD31-4B8C-83A1-F6EECF244321}">
                <p14:modId xmlns:p14="http://schemas.microsoft.com/office/powerpoint/2010/main" val="238115590"/>
              </p:ext>
            </p:extLst>
          </p:nvPr>
        </p:nvGraphicFramePr>
        <p:xfrm>
          <a:off x="271207" y="1614488"/>
          <a:ext cx="2743200" cy="1828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4ECCB302-600A-4DAF-859A-C25829F1E7AC}"/>
              </a:ext>
            </a:extLst>
          </p:cNvPr>
          <p:cNvGraphicFramePr>
            <a:graphicFrameLocks/>
          </p:cNvGraphicFramePr>
          <p:nvPr>
            <p:extLst>
              <p:ext uri="{D42A27DB-BD31-4B8C-83A1-F6EECF244321}">
                <p14:modId xmlns:p14="http://schemas.microsoft.com/office/powerpoint/2010/main" val="3122495763"/>
              </p:ext>
            </p:extLst>
          </p:nvPr>
        </p:nvGraphicFramePr>
        <p:xfrm>
          <a:off x="3071813" y="1666225"/>
          <a:ext cx="2743200" cy="18421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23D972B6-E97A-4A56-8A12-0A6D9DC1F94B}"/>
              </a:ext>
            </a:extLst>
          </p:cNvPr>
          <p:cNvGraphicFramePr>
            <a:graphicFrameLocks/>
          </p:cNvGraphicFramePr>
          <p:nvPr>
            <p:extLst>
              <p:ext uri="{D42A27DB-BD31-4B8C-83A1-F6EECF244321}">
                <p14:modId xmlns:p14="http://schemas.microsoft.com/office/powerpoint/2010/main" val="4273887186"/>
              </p:ext>
            </p:extLst>
          </p:nvPr>
        </p:nvGraphicFramePr>
        <p:xfrm>
          <a:off x="5999780" y="1614488"/>
          <a:ext cx="2743200" cy="183070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Table 16">
            <a:extLst>
              <a:ext uri="{FF2B5EF4-FFF2-40B4-BE49-F238E27FC236}">
                <a16:creationId xmlns:a16="http://schemas.microsoft.com/office/drawing/2014/main" id="{008EC682-37A2-8F33-907B-AD80EAADCD66}"/>
              </a:ext>
            </a:extLst>
          </p:cNvPr>
          <p:cNvGraphicFramePr>
            <a:graphicFrameLocks noGrp="1"/>
          </p:cNvGraphicFramePr>
          <p:nvPr>
            <p:extLst>
              <p:ext uri="{D42A27DB-BD31-4B8C-83A1-F6EECF244321}">
                <p14:modId xmlns:p14="http://schemas.microsoft.com/office/powerpoint/2010/main" val="3200897608"/>
              </p:ext>
            </p:extLst>
          </p:nvPr>
        </p:nvGraphicFramePr>
        <p:xfrm>
          <a:off x="394252" y="3709789"/>
          <a:ext cx="3238500" cy="2606040"/>
        </p:xfrm>
        <a:graphic>
          <a:graphicData uri="http://schemas.openxmlformats.org/drawingml/2006/table">
            <a:tbl>
              <a:tblPr>
                <a:tableStyleId>{3B4B98B0-60AC-42C2-AFA5-B58CD77FA1E5}</a:tableStyleId>
              </a:tblPr>
              <a:tblGrid>
                <a:gridCol w="939800">
                  <a:extLst>
                    <a:ext uri="{9D8B030D-6E8A-4147-A177-3AD203B41FA5}">
                      <a16:colId xmlns:a16="http://schemas.microsoft.com/office/drawing/2014/main" val="1737125094"/>
                    </a:ext>
                  </a:extLst>
                </a:gridCol>
                <a:gridCol w="1079500">
                  <a:extLst>
                    <a:ext uri="{9D8B030D-6E8A-4147-A177-3AD203B41FA5}">
                      <a16:colId xmlns:a16="http://schemas.microsoft.com/office/drawing/2014/main" val="280813666"/>
                    </a:ext>
                  </a:extLst>
                </a:gridCol>
                <a:gridCol w="609600">
                  <a:extLst>
                    <a:ext uri="{9D8B030D-6E8A-4147-A177-3AD203B41FA5}">
                      <a16:colId xmlns:a16="http://schemas.microsoft.com/office/drawing/2014/main" val="596222414"/>
                    </a:ext>
                  </a:extLst>
                </a:gridCol>
                <a:gridCol w="609600">
                  <a:extLst>
                    <a:ext uri="{9D8B030D-6E8A-4147-A177-3AD203B41FA5}">
                      <a16:colId xmlns:a16="http://schemas.microsoft.com/office/drawing/2014/main" val="873649514"/>
                    </a:ext>
                  </a:extLst>
                </a:gridCol>
              </a:tblGrid>
              <a:tr h="198120">
                <a:tc>
                  <a:txBody>
                    <a:bodyPr/>
                    <a:lstStyle/>
                    <a:p>
                      <a:pPr algn="ctr" fontAlgn="ctr"/>
                      <a:r>
                        <a:rPr lang="es-PR" sz="1200" u="none" strike="noStrike">
                          <a:effectLst/>
                        </a:rPr>
                        <a:t>Tiempo</a:t>
                      </a:r>
                      <a:endParaRPr lang="es-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l" fontAlgn="b"/>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l" fontAlgn="b"/>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l" fontAlgn="b"/>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3560405818"/>
                  </a:ext>
                </a:extLst>
              </a:tr>
              <a:tr h="228600">
                <a:tc>
                  <a:txBody>
                    <a:bodyPr/>
                    <a:lstStyle/>
                    <a:p>
                      <a:pPr algn="ctr" fontAlgn="ctr"/>
                      <a:r>
                        <a:rPr lang="es-PR" sz="1200" u="none" strike="noStrike">
                          <a:effectLst/>
                        </a:rPr>
                        <a:t>(segundos)</a:t>
                      </a:r>
                      <a:endParaRPr lang="es-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l" fontAlgn="ctr"/>
                      <a:r>
                        <a:rPr lang="es-PR" sz="1200" u="none" strike="noStrike">
                          <a:effectLst/>
                        </a:rPr>
                        <a:t>Absorbancia</a:t>
                      </a:r>
                      <a:endParaRPr lang="es-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l" fontAlgn="b"/>
                      <a:r>
                        <a:rPr lang="es-PR" sz="1100" u="none" strike="noStrike">
                          <a:effectLst/>
                        </a:rPr>
                        <a:t>log(A)</a:t>
                      </a:r>
                      <a:endParaRPr lang="es-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l" fontAlgn="b"/>
                      <a:r>
                        <a:rPr lang="es-PR" sz="1100" u="none" strike="noStrike">
                          <a:effectLst/>
                        </a:rPr>
                        <a:t>1/Abs</a:t>
                      </a:r>
                      <a:endParaRPr lang="es-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3743426796"/>
                  </a:ext>
                </a:extLst>
              </a:tr>
              <a:tr h="198120">
                <a:tc>
                  <a:txBody>
                    <a:bodyPr/>
                    <a:lstStyle/>
                    <a:p>
                      <a:pPr algn="ctr" fontAlgn="ctr"/>
                      <a:r>
                        <a:rPr lang="en-PR" sz="1200" u="none" strike="noStrike">
                          <a:effectLst/>
                        </a:rPr>
                        <a:t>0</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1.032</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0.014</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0.969</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1256220006"/>
                  </a:ext>
                </a:extLst>
              </a:tr>
              <a:tr h="198120">
                <a:tc>
                  <a:txBody>
                    <a:bodyPr/>
                    <a:lstStyle/>
                    <a:p>
                      <a:pPr algn="ctr" fontAlgn="ctr"/>
                      <a:r>
                        <a:rPr lang="en-PR" sz="1200" u="none" strike="noStrike">
                          <a:effectLst/>
                        </a:rPr>
                        <a:t>15</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0.988</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-0.005</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1.012</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1981822790"/>
                  </a:ext>
                </a:extLst>
              </a:tr>
              <a:tr h="198120">
                <a:tc>
                  <a:txBody>
                    <a:bodyPr/>
                    <a:lstStyle/>
                    <a:p>
                      <a:pPr algn="ctr" fontAlgn="ctr"/>
                      <a:r>
                        <a:rPr lang="en-PR" sz="1200" u="none" strike="noStrike">
                          <a:effectLst/>
                        </a:rPr>
                        <a:t>30</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0.874</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-0.058</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1.144</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3761128321"/>
                  </a:ext>
                </a:extLst>
              </a:tr>
              <a:tr h="198120">
                <a:tc>
                  <a:txBody>
                    <a:bodyPr/>
                    <a:lstStyle/>
                    <a:p>
                      <a:pPr algn="ctr" fontAlgn="ctr"/>
                      <a:r>
                        <a:rPr lang="en-PR" sz="1200" u="none" strike="noStrike">
                          <a:effectLst/>
                        </a:rPr>
                        <a:t>45</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0.817</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-0.088</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1.224</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4256094264"/>
                  </a:ext>
                </a:extLst>
              </a:tr>
              <a:tr h="198120">
                <a:tc>
                  <a:txBody>
                    <a:bodyPr/>
                    <a:lstStyle/>
                    <a:p>
                      <a:pPr algn="ctr" fontAlgn="ctr"/>
                      <a:r>
                        <a:rPr lang="en-PR" sz="1200" u="none" strike="noStrike">
                          <a:effectLst/>
                        </a:rPr>
                        <a:t>60</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0.741</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-0.130</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1.350</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155628928"/>
                  </a:ext>
                </a:extLst>
              </a:tr>
              <a:tr h="198120">
                <a:tc>
                  <a:txBody>
                    <a:bodyPr/>
                    <a:lstStyle/>
                    <a:p>
                      <a:pPr algn="ctr" fontAlgn="ctr"/>
                      <a:r>
                        <a:rPr lang="en-PR" sz="1200" u="none" strike="noStrike">
                          <a:effectLst/>
                        </a:rPr>
                        <a:t>75</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0.684</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-0.165</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1.462</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2800712062"/>
                  </a:ext>
                </a:extLst>
              </a:tr>
              <a:tr h="198120">
                <a:tc>
                  <a:txBody>
                    <a:bodyPr/>
                    <a:lstStyle/>
                    <a:p>
                      <a:pPr algn="ctr" fontAlgn="ctr"/>
                      <a:r>
                        <a:rPr lang="en-PR" sz="1200" u="none" strike="noStrike">
                          <a:effectLst/>
                        </a:rPr>
                        <a:t>90</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0.624</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-0.205</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1.603</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1331793382"/>
                  </a:ext>
                </a:extLst>
              </a:tr>
              <a:tr h="198120">
                <a:tc>
                  <a:txBody>
                    <a:bodyPr/>
                    <a:lstStyle/>
                    <a:p>
                      <a:pPr algn="ctr" fontAlgn="ctr"/>
                      <a:r>
                        <a:rPr lang="en-PR" sz="1200" u="none" strike="noStrike">
                          <a:effectLst/>
                        </a:rPr>
                        <a:t>105</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0.573</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-0.242</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1.745</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3947942016"/>
                  </a:ext>
                </a:extLst>
              </a:tr>
              <a:tr h="198120">
                <a:tc>
                  <a:txBody>
                    <a:bodyPr/>
                    <a:lstStyle/>
                    <a:p>
                      <a:pPr algn="ctr" fontAlgn="ctr"/>
                      <a:r>
                        <a:rPr lang="en-PR" sz="1200" u="none" strike="noStrike">
                          <a:effectLst/>
                        </a:rPr>
                        <a:t>120</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0.521</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-0.283</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1.919</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3512130514"/>
                  </a:ext>
                </a:extLst>
              </a:tr>
              <a:tr h="198120">
                <a:tc>
                  <a:txBody>
                    <a:bodyPr/>
                    <a:lstStyle/>
                    <a:p>
                      <a:pPr algn="ctr" fontAlgn="ctr"/>
                      <a:r>
                        <a:rPr lang="en-PR" sz="1200" u="none" strike="noStrike">
                          <a:effectLst/>
                        </a:rPr>
                        <a:t>135</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0.479</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-0.320</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a:effectLst/>
                        </a:rPr>
                        <a:t>2.088</a:t>
                      </a:r>
                      <a:endParaRPr lang="en-PR" sz="1100" b="0" i="0" u="none" strike="noStrike">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474260524"/>
                  </a:ext>
                </a:extLst>
              </a:tr>
              <a:tr h="198120">
                <a:tc>
                  <a:txBody>
                    <a:bodyPr/>
                    <a:lstStyle/>
                    <a:p>
                      <a:pPr algn="ctr" fontAlgn="ctr"/>
                      <a:r>
                        <a:rPr lang="en-PR" sz="1200" u="none" strike="noStrike">
                          <a:effectLst/>
                        </a:rPr>
                        <a:t>150</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ctr" fontAlgn="ctr"/>
                      <a:r>
                        <a:rPr lang="en-PR" sz="1200" u="none" strike="noStrike">
                          <a:effectLst/>
                        </a:rPr>
                        <a:t>0.438</a:t>
                      </a:r>
                      <a:endParaRPr lang="en-PR" sz="1200" b="0" i="0" u="none" strike="noStrike">
                        <a:solidFill>
                          <a:srgbClr val="000000"/>
                        </a:solidFill>
                        <a:effectLst/>
                        <a:latin typeface="Times New Roman" panose="02020603050405020304" pitchFamily="18" charset="0"/>
                      </a:endParaRPr>
                    </a:p>
                  </a:txBody>
                  <a:tcPr marL="7620" marR="7620" marT="7620" marB="0" anchor="ctr"/>
                </a:tc>
                <a:tc>
                  <a:txBody>
                    <a:bodyPr/>
                    <a:lstStyle/>
                    <a:p>
                      <a:pPr algn="r" fontAlgn="b"/>
                      <a:r>
                        <a:rPr lang="en-PR" sz="1100" u="none" strike="noStrike">
                          <a:effectLst/>
                        </a:rPr>
                        <a:t>-0.359</a:t>
                      </a:r>
                      <a:endParaRPr lang="en-PR" sz="1100" b="0" i="0" u="none" strike="noStrike">
                        <a:solidFill>
                          <a:srgbClr val="000000"/>
                        </a:solidFill>
                        <a:effectLst/>
                        <a:latin typeface="Times New Roman" panose="02020603050405020304" pitchFamily="18" charset="0"/>
                      </a:endParaRPr>
                    </a:p>
                  </a:txBody>
                  <a:tcPr marL="7620" marR="7620" marT="7620" marB="0" anchor="b"/>
                </a:tc>
                <a:tc>
                  <a:txBody>
                    <a:bodyPr/>
                    <a:lstStyle/>
                    <a:p>
                      <a:pPr algn="r" fontAlgn="b"/>
                      <a:r>
                        <a:rPr lang="en-PR" sz="1100" u="none" strike="noStrike" dirty="0">
                          <a:effectLst/>
                        </a:rPr>
                        <a:t>2.283</a:t>
                      </a:r>
                      <a:endParaRPr lang="en-PR" sz="1100" b="0" i="0" u="none" strike="noStrike" dirty="0">
                        <a:solidFill>
                          <a:srgbClr val="000000"/>
                        </a:solidFill>
                        <a:effectLst/>
                        <a:latin typeface="Times New Roman" panose="02020603050405020304" pitchFamily="18" charset="0"/>
                      </a:endParaRPr>
                    </a:p>
                  </a:txBody>
                  <a:tcPr marL="7620" marR="7620" marT="7620" marB="0" anchor="b"/>
                </a:tc>
                <a:extLst>
                  <a:ext uri="{0D108BD9-81ED-4DB2-BD59-A6C34878D82A}">
                    <a16:rowId xmlns:a16="http://schemas.microsoft.com/office/drawing/2014/main" val="1877200051"/>
                  </a:ext>
                </a:extLst>
              </a:tr>
            </a:tbl>
          </a:graphicData>
        </a:graphic>
      </p:graphicFrame>
    </p:spTree>
    <p:extLst>
      <p:ext uri="{BB962C8B-B14F-4D97-AF65-F5344CB8AC3E}">
        <p14:creationId xmlns:p14="http://schemas.microsoft.com/office/powerpoint/2010/main" val="3045925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A6E9F32-0CF3-C072-0EBB-F724637503E6}"/>
              </a:ext>
            </a:extLst>
          </p:cNvPr>
          <p:cNvSpPr>
            <a:spLocks noGrp="1" noChangeArrowheads="1"/>
          </p:cNvSpPr>
          <p:nvPr>
            <p:ph type="title"/>
          </p:nvPr>
        </p:nvSpPr>
        <p:spPr>
          <a:xfrm>
            <a:off x="628650" y="365125"/>
            <a:ext cx="7886700" cy="525463"/>
          </a:xfrm>
        </p:spPr>
        <p:txBody>
          <a:bodyPr/>
          <a:lstStyle/>
          <a:p>
            <a:pPr eaLnBrk="1" hangingPunct="1"/>
            <a:r>
              <a:rPr lang="en-US" altLang="en-PR" sz="2800">
                <a:solidFill>
                  <a:srgbClr val="0000FF"/>
                </a:solidFill>
              </a:rPr>
              <a:t>Lista de Experimentos</a:t>
            </a:r>
          </a:p>
        </p:txBody>
      </p:sp>
      <p:sp>
        <p:nvSpPr>
          <p:cNvPr id="20483" name="Rectangle 3">
            <a:extLst>
              <a:ext uri="{FF2B5EF4-FFF2-40B4-BE49-F238E27FC236}">
                <a16:creationId xmlns:a16="http://schemas.microsoft.com/office/drawing/2014/main" id="{774C0C30-E9AD-ED54-9EAF-F8AE4A32DB50}"/>
              </a:ext>
            </a:extLst>
          </p:cNvPr>
          <p:cNvSpPr>
            <a:spLocks noGrp="1" noChangeArrowheads="1"/>
          </p:cNvSpPr>
          <p:nvPr>
            <p:ph idx="1"/>
          </p:nvPr>
        </p:nvSpPr>
        <p:spPr>
          <a:xfrm>
            <a:off x="628650" y="1371600"/>
            <a:ext cx="7886700" cy="4648200"/>
          </a:xfrm>
        </p:spPr>
        <p:txBody>
          <a:bodyPr/>
          <a:lstStyle/>
          <a:p>
            <a:pPr marL="609600" indent="-609600" eaLnBrk="1" hangingPunct="1">
              <a:lnSpc>
                <a:spcPct val="80000"/>
              </a:lnSpc>
              <a:buFontTx/>
              <a:buAutoNum type="alphaUcPeriod"/>
            </a:pPr>
            <a:r>
              <a:rPr lang="en-US" altLang="en-PR" sz="1800" dirty="0" err="1"/>
              <a:t>Inversión</a:t>
            </a:r>
            <a:r>
              <a:rPr lang="en-US" altLang="en-PR" sz="1800" dirty="0"/>
              <a:t> de </a:t>
            </a:r>
            <a:r>
              <a:rPr lang="en-US" altLang="en-PR" sz="1800" dirty="0" err="1"/>
              <a:t>sacarosa</a:t>
            </a:r>
            <a:endParaRPr lang="en-US" altLang="en-PR" sz="1800" dirty="0"/>
          </a:p>
          <a:p>
            <a:pPr marL="609600" indent="-609600" eaLnBrk="1" hangingPunct="1">
              <a:lnSpc>
                <a:spcPct val="80000"/>
              </a:lnSpc>
              <a:buFontTx/>
              <a:buAutoNum type="alphaUcPeriod"/>
            </a:pPr>
            <a:r>
              <a:rPr lang="en-US" altLang="en-PR" sz="1800" dirty="0" err="1"/>
              <a:t>Hidrólisis</a:t>
            </a:r>
            <a:r>
              <a:rPr lang="en-US" altLang="en-PR" sz="1800" dirty="0"/>
              <a:t> </a:t>
            </a:r>
            <a:r>
              <a:rPr lang="en-US" altLang="en-PR" sz="1800" dirty="0" err="1"/>
              <a:t>alcalina</a:t>
            </a:r>
            <a:r>
              <a:rPr lang="en-US" altLang="en-PR" sz="1800" dirty="0"/>
              <a:t> de un ester</a:t>
            </a:r>
          </a:p>
          <a:p>
            <a:pPr marL="609600" indent="-609600" eaLnBrk="1" hangingPunct="1">
              <a:lnSpc>
                <a:spcPct val="80000"/>
              </a:lnSpc>
              <a:buFontTx/>
              <a:buAutoNum type="alphaUcPeriod"/>
            </a:pPr>
            <a:r>
              <a:rPr lang="en-US" altLang="en-PR" sz="1800" dirty="0" err="1">
                <a:solidFill>
                  <a:schemeClr val="bg1">
                    <a:lumMod val="75000"/>
                  </a:schemeClr>
                </a:solidFill>
              </a:rPr>
              <a:t>Bromación</a:t>
            </a:r>
            <a:r>
              <a:rPr lang="en-US" altLang="en-PR" sz="1800" dirty="0">
                <a:solidFill>
                  <a:schemeClr val="bg1">
                    <a:lumMod val="75000"/>
                  </a:schemeClr>
                </a:solidFill>
              </a:rPr>
              <a:t> de </a:t>
            </a:r>
            <a:r>
              <a:rPr lang="en-US" altLang="en-PR" sz="1800" dirty="0" err="1">
                <a:solidFill>
                  <a:schemeClr val="bg1">
                    <a:lumMod val="75000"/>
                  </a:schemeClr>
                </a:solidFill>
              </a:rPr>
              <a:t>acetona</a:t>
            </a:r>
            <a:endParaRPr lang="en-US" altLang="en-PR" sz="1800" dirty="0">
              <a:solidFill>
                <a:schemeClr val="bg1">
                  <a:lumMod val="75000"/>
                </a:schemeClr>
              </a:solidFill>
            </a:endParaRPr>
          </a:p>
          <a:p>
            <a:pPr marL="609600" indent="-609600" eaLnBrk="1" hangingPunct="1">
              <a:lnSpc>
                <a:spcPct val="80000"/>
              </a:lnSpc>
              <a:buFontTx/>
              <a:buAutoNum type="alphaUcPeriod"/>
            </a:pPr>
            <a:r>
              <a:rPr lang="en-US" altLang="en-PR" sz="1800" dirty="0" err="1"/>
              <a:t>Catálisis</a:t>
            </a:r>
            <a:r>
              <a:rPr lang="en-US" altLang="en-PR" sz="1800" dirty="0"/>
              <a:t> </a:t>
            </a:r>
            <a:r>
              <a:rPr lang="en-US" altLang="en-PR" sz="1800" dirty="0" err="1"/>
              <a:t>enzimática</a:t>
            </a:r>
            <a:endParaRPr lang="en-US" altLang="en-PR" sz="1800" dirty="0"/>
          </a:p>
          <a:p>
            <a:pPr marL="609600" indent="-609600" eaLnBrk="1" hangingPunct="1">
              <a:lnSpc>
                <a:spcPct val="80000"/>
              </a:lnSpc>
              <a:buFontTx/>
              <a:buAutoNum type="alphaUcPeriod"/>
            </a:pPr>
            <a:r>
              <a:rPr lang="en-US" altLang="en-PR" sz="1800" dirty="0" err="1"/>
              <a:t>Isomerización</a:t>
            </a:r>
            <a:r>
              <a:rPr lang="en-US" altLang="en-PR" sz="1800" dirty="0"/>
              <a:t> de </a:t>
            </a:r>
            <a:r>
              <a:rPr lang="en-US" altLang="en-PR" sz="1800" dirty="0" err="1"/>
              <a:t>congo</a:t>
            </a:r>
            <a:r>
              <a:rPr lang="en-US" altLang="en-PR" sz="1800" dirty="0"/>
              <a:t> red </a:t>
            </a:r>
            <a:r>
              <a:rPr lang="en-US" altLang="en-PR" sz="1800" dirty="0" err="1"/>
              <a:t>iniciada</a:t>
            </a:r>
            <a:r>
              <a:rPr lang="en-US" altLang="en-PR" sz="1800" dirty="0"/>
              <a:t> </a:t>
            </a:r>
            <a:r>
              <a:rPr lang="en-US" altLang="en-PR" sz="1800" dirty="0" err="1"/>
              <a:t>por</a:t>
            </a:r>
            <a:r>
              <a:rPr lang="en-US" altLang="en-PR" sz="1800" dirty="0"/>
              <a:t> luz</a:t>
            </a:r>
          </a:p>
          <a:p>
            <a:pPr marL="609600" indent="-609600" eaLnBrk="1" hangingPunct="1">
              <a:lnSpc>
                <a:spcPct val="80000"/>
              </a:lnSpc>
              <a:buFontTx/>
              <a:buAutoNum type="alphaUcPeriod"/>
            </a:pPr>
            <a:r>
              <a:rPr lang="en-US" altLang="en-PR" sz="1800" dirty="0" err="1"/>
              <a:t>Hidrólisis</a:t>
            </a:r>
            <a:r>
              <a:rPr lang="en-US" altLang="en-PR" sz="1800" dirty="0"/>
              <a:t> </a:t>
            </a:r>
            <a:r>
              <a:rPr lang="en-US" altLang="en-PR" sz="1800" dirty="0" err="1"/>
              <a:t>ácida</a:t>
            </a:r>
            <a:r>
              <a:rPr lang="en-US" altLang="en-PR" sz="1800" dirty="0"/>
              <a:t> de un </a:t>
            </a:r>
            <a:r>
              <a:rPr lang="en-US" altLang="en-PR" sz="1800" dirty="0" err="1"/>
              <a:t>éster</a:t>
            </a:r>
            <a:endParaRPr lang="en-US" altLang="en-PR" sz="1800" dirty="0"/>
          </a:p>
          <a:p>
            <a:pPr marL="609600" indent="-609600" eaLnBrk="1" hangingPunct="1">
              <a:lnSpc>
                <a:spcPct val="80000"/>
              </a:lnSpc>
              <a:buFontTx/>
              <a:buAutoNum type="alphaUcPeriod"/>
            </a:pPr>
            <a:r>
              <a:rPr lang="en-US" altLang="en-PR" sz="1800" dirty="0" err="1"/>
              <a:t>Espectro</a:t>
            </a:r>
            <a:r>
              <a:rPr lang="en-US" altLang="en-PR" sz="1800" dirty="0"/>
              <a:t> visible de </a:t>
            </a:r>
            <a:r>
              <a:rPr lang="en-US" altLang="en-PR" sz="1800" dirty="0" err="1"/>
              <a:t>tintes</a:t>
            </a:r>
            <a:r>
              <a:rPr lang="en-US" altLang="en-PR" sz="1800" dirty="0"/>
              <a:t> </a:t>
            </a:r>
            <a:r>
              <a:rPr lang="en-US" altLang="en-PR" sz="1800" dirty="0" err="1"/>
              <a:t>conjugados</a:t>
            </a:r>
            <a:endParaRPr lang="en-US" altLang="en-PR" sz="1800" dirty="0"/>
          </a:p>
          <a:p>
            <a:pPr marL="609600" indent="-609600" eaLnBrk="1" hangingPunct="1">
              <a:lnSpc>
                <a:spcPct val="80000"/>
              </a:lnSpc>
              <a:buFontTx/>
              <a:buAutoNum type="alphaUcPeriod"/>
            </a:pPr>
            <a:r>
              <a:rPr lang="en-US" altLang="en-PR" sz="1800" dirty="0" err="1"/>
              <a:t>Análisis</a:t>
            </a:r>
            <a:r>
              <a:rPr lang="en-US" altLang="en-PR" sz="1800" dirty="0"/>
              <a:t> del </a:t>
            </a:r>
            <a:r>
              <a:rPr lang="en-US" altLang="en-PR" sz="1800" dirty="0" err="1"/>
              <a:t>espectro</a:t>
            </a:r>
            <a:r>
              <a:rPr lang="en-US" altLang="en-PR" sz="1800" dirty="0"/>
              <a:t> </a:t>
            </a:r>
            <a:r>
              <a:rPr lang="en-US" altLang="en-PR" sz="1800" dirty="0" err="1"/>
              <a:t>atómico</a:t>
            </a:r>
            <a:r>
              <a:rPr lang="en-US" altLang="en-PR" sz="1800" dirty="0"/>
              <a:t> </a:t>
            </a:r>
            <a:r>
              <a:rPr lang="en-US" altLang="en-PR" sz="1800" dirty="0" err="1"/>
              <a:t>hidrógeno</a:t>
            </a:r>
            <a:endParaRPr lang="en-US" altLang="en-PR" sz="1800" dirty="0"/>
          </a:p>
          <a:p>
            <a:pPr marL="609600" indent="-609600" eaLnBrk="1" hangingPunct="1">
              <a:lnSpc>
                <a:spcPct val="80000"/>
              </a:lnSpc>
              <a:buFontTx/>
              <a:buAutoNum type="alphaUcPeriod"/>
            </a:pPr>
            <a:r>
              <a:rPr lang="en-US" altLang="en-PR" sz="1800" dirty="0" err="1">
                <a:solidFill>
                  <a:schemeClr val="bg1">
                    <a:lumMod val="75000"/>
                  </a:schemeClr>
                </a:solidFill>
              </a:rPr>
              <a:t>Efecto</a:t>
            </a:r>
            <a:r>
              <a:rPr lang="en-US" altLang="en-PR" sz="1800" dirty="0">
                <a:solidFill>
                  <a:schemeClr val="bg1">
                    <a:lumMod val="75000"/>
                  </a:schemeClr>
                </a:solidFill>
              </a:rPr>
              <a:t> de la </a:t>
            </a:r>
            <a:r>
              <a:rPr lang="en-US" altLang="en-PR" sz="1800" dirty="0" err="1">
                <a:solidFill>
                  <a:schemeClr val="bg1">
                    <a:lumMod val="75000"/>
                  </a:schemeClr>
                </a:solidFill>
              </a:rPr>
              <a:t>temperatura</a:t>
            </a:r>
            <a:r>
              <a:rPr lang="en-US" altLang="en-PR" sz="1800" dirty="0">
                <a:solidFill>
                  <a:schemeClr val="bg1">
                    <a:lumMod val="75000"/>
                  </a:schemeClr>
                </a:solidFill>
              </a:rPr>
              <a:t> </a:t>
            </a:r>
            <a:r>
              <a:rPr lang="en-US" altLang="en-PR" sz="1800" dirty="0" err="1">
                <a:solidFill>
                  <a:schemeClr val="bg1">
                    <a:lumMod val="75000"/>
                  </a:schemeClr>
                </a:solidFill>
              </a:rPr>
              <a:t>en</a:t>
            </a:r>
            <a:r>
              <a:rPr lang="en-US" altLang="en-PR" sz="1800" dirty="0">
                <a:solidFill>
                  <a:schemeClr val="bg1">
                    <a:lumMod val="75000"/>
                  </a:schemeClr>
                </a:solidFill>
              </a:rPr>
              <a:t> la </a:t>
            </a:r>
            <a:r>
              <a:rPr lang="en-US" altLang="en-PR" sz="1800" dirty="0" err="1">
                <a:solidFill>
                  <a:schemeClr val="bg1">
                    <a:lumMod val="75000"/>
                  </a:schemeClr>
                </a:solidFill>
              </a:rPr>
              <a:t>rapidez</a:t>
            </a:r>
            <a:r>
              <a:rPr lang="en-US" altLang="en-PR" sz="1800" dirty="0">
                <a:solidFill>
                  <a:schemeClr val="bg1">
                    <a:lumMod val="75000"/>
                  </a:schemeClr>
                </a:solidFill>
              </a:rPr>
              <a:t> de </a:t>
            </a:r>
            <a:r>
              <a:rPr lang="en-US" altLang="en-PR" sz="1800" dirty="0" err="1">
                <a:solidFill>
                  <a:schemeClr val="bg1">
                    <a:lumMod val="75000"/>
                  </a:schemeClr>
                </a:solidFill>
              </a:rPr>
              <a:t>reacción</a:t>
            </a:r>
            <a:endParaRPr lang="en-US" altLang="en-PR" sz="1800" dirty="0">
              <a:solidFill>
                <a:schemeClr val="bg1">
                  <a:lumMod val="75000"/>
                </a:schemeClr>
              </a:solidFill>
            </a:endParaRPr>
          </a:p>
          <a:p>
            <a:pPr marL="609600" indent="-609600" eaLnBrk="1" hangingPunct="1">
              <a:lnSpc>
                <a:spcPct val="80000"/>
              </a:lnSpc>
              <a:buFontTx/>
              <a:buAutoNum type="alphaUcPeriod"/>
            </a:pPr>
            <a:r>
              <a:rPr lang="en-US" altLang="en-PR" sz="1800" dirty="0" err="1"/>
              <a:t>Reacciones</a:t>
            </a:r>
            <a:r>
              <a:rPr lang="en-US" altLang="en-PR" sz="1800" dirty="0"/>
              <a:t> </a:t>
            </a:r>
            <a:r>
              <a:rPr lang="en-US" altLang="en-PR" sz="1800" dirty="0" err="1"/>
              <a:t>paralelas</a:t>
            </a:r>
            <a:r>
              <a:rPr lang="en-US" altLang="en-PR" sz="1800" dirty="0"/>
              <a:t> y </a:t>
            </a:r>
            <a:r>
              <a:rPr lang="en-US" altLang="en-PR" sz="1800" dirty="0" err="1"/>
              <a:t>consecutivas</a:t>
            </a:r>
            <a:endParaRPr lang="en-US" altLang="en-PR" sz="1800" dirty="0"/>
          </a:p>
          <a:p>
            <a:pPr marL="609600" indent="-609600" eaLnBrk="1" hangingPunct="1">
              <a:lnSpc>
                <a:spcPct val="80000"/>
              </a:lnSpc>
              <a:buFontTx/>
              <a:buAutoNum type="alphaUcPeriod"/>
            </a:pPr>
            <a:r>
              <a:rPr lang="en-US" altLang="en-PR" sz="1800" dirty="0" err="1"/>
              <a:t>Coeficiente</a:t>
            </a:r>
            <a:r>
              <a:rPr lang="en-US" altLang="en-PR" sz="1800" dirty="0"/>
              <a:t> de diffusion de rhodamine 6G </a:t>
            </a:r>
            <a:r>
              <a:rPr lang="en-US" altLang="en-PR" sz="1800" dirty="0" err="1"/>
              <a:t>por</a:t>
            </a:r>
            <a:r>
              <a:rPr lang="en-US" altLang="en-PR" sz="1800" dirty="0"/>
              <a:t> </a:t>
            </a:r>
            <a:r>
              <a:rPr lang="en-US" altLang="en-PR" sz="1800" dirty="0" err="1"/>
              <a:t>espectroscopia</a:t>
            </a:r>
            <a:r>
              <a:rPr lang="en-US" altLang="en-PR" sz="1800" dirty="0"/>
              <a:t> de </a:t>
            </a:r>
            <a:r>
              <a:rPr lang="en-US" altLang="en-PR" sz="1800" dirty="0" err="1"/>
              <a:t>fluorescencia</a:t>
            </a:r>
            <a:r>
              <a:rPr lang="en-US" altLang="en-PR" sz="1800" dirty="0"/>
              <a:t> de </a:t>
            </a:r>
            <a:r>
              <a:rPr lang="en-US" altLang="en-PR" sz="1800" dirty="0" err="1"/>
              <a:t>autocorrelación</a:t>
            </a:r>
            <a:endParaRPr lang="en-US" altLang="en-PR" sz="1800" dirty="0"/>
          </a:p>
          <a:p>
            <a:pPr marL="609600" indent="-609600" eaLnBrk="1" hangingPunct="1">
              <a:lnSpc>
                <a:spcPct val="80000"/>
              </a:lnSpc>
              <a:buFontTx/>
              <a:buAutoNum type="alphaUcPeriod"/>
            </a:pPr>
            <a:r>
              <a:rPr lang="en-US" altLang="en-PR" sz="1800" dirty="0" err="1"/>
              <a:t>Inhibición</a:t>
            </a:r>
            <a:r>
              <a:rPr lang="en-US" altLang="en-PR" sz="1800" dirty="0"/>
              <a:t> de </a:t>
            </a:r>
            <a:r>
              <a:rPr lang="en-US" altLang="en-PR" sz="1800" dirty="0" err="1"/>
              <a:t>fluorescencia</a:t>
            </a:r>
            <a:r>
              <a:rPr lang="en-US" altLang="en-PR" sz="1800" dirty="0"/>
              <a:t> de Atto655 </a:t>
            </a:r>
            <a:r>
              <a:rPr lang="en-US" altLang="en-PR" sz="1800" dirty="0" err="1"/>
              <a:t>por</a:t>
            </a:r>
            <a:r>
              <a:rPr lang="en-US" altLang="en-PR" sz="1800" dirty="0"/>
              <a:t> </a:t>
            </a:r>
            <a:r>
              <a:rPr lang="en-US" altLang="en-PR" sz="1800" dirty="0" err="1"/>
              <a:t>nanopartículas</a:t>
            </a:r>
            <a:r>
              <a:rPr lang="en-US" altLang="en-PR" sz="1800" dirty="0"/>
              <a:t> de </a:t>
            </a:r>
            <a:r>
              <a:rPr lang="en-US" altLang="en-PR" sz="1800" dirty="0" err="1"/>
              <a:t>oro</a:t>
            </a:r>
            <a:endParaRPr lang="en-US" altLang="en-PR" sz="1800" dirty="0"/>
          </a:p>
        </p:txBody>
      </p:sp>
      <p:sp>
        <p:nvSpPr>
          <p:cNvPr id="4" name="Slide Number Placeholder 3">
            <a:extLst>
              <a:ext uri="{FF2B5EF4-FFF2-40B4-BE49-F238E27FC236}">
                <a16:creationId xmlns:a16="http://schemas.microsoft.com/office/drawing/2014/main" id="{4F8C19CD-D83D-76FE-8DAC-F33A02E6A43D}"/>
              </a:ext>
            </a:extLst>
          </p:cNvPr>
          <p:cNvSpPr>
            <a:spLocks noGrp="1"/>
          </p:cNvSpPr>
          <p:nvPr>
            <p:ph type="sldNum" sz="quarter" idx="12"/>
          </p:nvPr>
        </p:nvSpPr>
        <p:spPr/>
        <p:txBody>
          <a:bodyPr/>
          <a:lstStyle/>
          <a:p>
            <a:pPr>
              <a:defRPr/>
            </a:pPr>
            <a:r>
              <a:rPr lang="en-US" altLang="en-PR" dirty="0"/>
              <a:t>SLIDE </a:t>
            </a:r>
            <a:fld id="{7D9EA588-81B7-4DBA-BE94-D44D4CABA728}" type="slidenum">
              <a:rPr lang="en-US" altLang="en-PR"/>
              <a:pPr>
                <a:defRPr/>
              </a:pPr>
              <a:t>17</a:t>
            </a:fld>
            <a:endParaRPr lang="en-US" altLang="en-PR"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4201</TotalTime>
  <Words>1897</Words>
  <Application>Microsoft Office PowerPoint</Application>
  <PresentationFormat>On-screen Show (4:3)</PresentationFormat>
  <Paragraphs>303</Paragraphs>
  <Slides>17</Slides>
  <Notes>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Aptos Narrow</vt:lpstr>
      <vt:lpstr>Arial</vt:lpstr>
      <vt:lpstr>Calibri</vt:lpstr>
      <vt:lpstr>Calibri Light</vt:lpstr>
      <vt:lpstr>Open Sans</vt:lpstr>
      <vt:lpstr>Times New Roman</vt:lpstr>
      <vt:lpstr>Office Theme</vt:lpstr>
      <vt:lpstr>Equation</vt:lpstr>
      <vt:lpstr>Lab. Quim 4052</vt:lpstr>
      <vt:lpstr>Referencias</vt:lpstr>
      <vt:lpstr>PowerPoint Presentation</vt:lpstr>
      <vt:lpstr>PowerPoint Presentation</vt:lpstr>
      <vt:lpstr>PowerPoint Presentation</vt:lpstr>
      <vt:lpstr>Repaso Cinética Química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Métodos Experimentales para determinar el orden:</vt:lpstr>
      <vt:lpstr>Métodos para determinar ordenes</vt:lpstr>
      <vt:lpstr>Métodos Experimentales para determinar el orden:</vt:lpstr>
      <vt:lpstr>Lista de Experimentos</vt:lpstr>
    </vt:vector>
  </TitlesOfParts>
  <Company>University of Puerto Rico-Humacao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Quim 4052</dc:title>
  <dc:creator>Rolando Oyola</dc:creator>
  <cp:lastModifiedBy>Rolando Oyola Martinez</cp:lastModifiedBy>
  <cp:revision>235</cp:revision>
  <dcterms:created xsi:type="dcterms:W3CDTF">2007-01-08T19:30:07Z</dcterms:created>
  <dcterms:modified xsi:type="dcterms:W3CDTF">2024-08-16T22:19:19Z</dcterms:modified>
</cp:coreProperties>
</file>